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0633E-FF95-4023-8EF6-C518103E1956}" type="datetimeFigureOut">
              <a:rPr lang="en-US" smtClean="0"/>
              <a:t>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04FA6-11E0-45CE-9163-8BDA8FCA87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4BFC8-12F5-4F63-A3D0-FFD49C931F01}" type="datetimeFigureOut">
              <a:rPr lang="en-US" smtClean="0"/>
              <a:t>1/5/2012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78CF9-9955-4CC2-84F2-54A5B28B082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78CF9-9955-4CC2-84F2-54A5B28B082D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1/5/2012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1/5/2012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1/5/2012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Head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572000" cy="4843272"/>
          </a:xfrm>
        </p:spPr>
        <p:txBody>
          <a:bodyPr/>
          <a:lstStyle/>
          <a:p>
            <a:r>
              <a:rPr lang="en-US" dirty="0" smtClean="0"/>
              <a:t>Immediate removal from game or practice</a:t>
            </a:r>
          </a:p>
          <a:p>
            <a:r>
              <a:rPr lang="en-US" dirty="0" smtClean="0"/>
              <a:t>Close monitoring for deterioration</a:t>
            </a:r>
          </a:p>
          <a:p>
            <a:r>
              <a:rPr lang="en-US" dirty="0" smtClean="0"/>
              <a:t>Medical evaluation</a:t>
            </a:r>
          </a:p>
          <a:p>
            <a:r>
              <a:rPr lang="en-US" dirty="0" smtClean="0"/>
              <a:t>Medically supervised, stepwise process to determine RTP status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1506" name="Picture 2" descr="http://media.mmgcommunity.topscms.com/images/67/f9/53e35800431c82a0fb8f72af3b4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524000"/>
            <a:ext cx="3667125" cy="3607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42672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Retrograde amnesia</a:t>
            </a:r>
          </a:p>
          <a:p>
            <a:pPr lvl="1"/>
            <a:r>
              <a:rPr lang="en-US" dirty="0" smtClean="0"/>
              <a:t>loss of memory for events that occurred before the injury</a:t>
            </a:r>
          </a:p>
          <a:p>
            <a:r>
              <a:rPr lang="en-US" dirty="0" err="1" smtClean="0"/>
              <a:t>Antegrade</a:t>
            </a:r>
            <a:r>
              <a:rPr lang="en-US" dirty="0" smtClean="0"/>
              <a:t> amnesia</a:t>
            </a:r>
          </a:p>
          <a:p>
            <a:pPr lvl="1"/>
            <a:r>
              <a:rPr lang="en-US" dirty="0" smtClean="0"/>
              <a:t>Loss of memory for events occurring immediately after awakening from a loss of consciousness</a:t>
            </a:r>
          </a:p>
          <a:p>
            <a:r>
              <a:rPr lang="en-US" dirty="0" err="1" smtClean="0"/>
              <a:t>Postconcussion</a:t>
            </a:r>
            <a:r>
              <a:rPr lang="en-US" dirty="0" smtClean="0"/>
              <a:t> syndrome may develop following a concussion</a:t>
            </a:r>
          </a:p>
          <a:p>
            <a:pPr lvl="1"/>
            <a:r>
              <a:rPr lang="en-US" dirty="0" smtClean="0"/>
              <a:t>Athlete should be monitored for symptoms periodically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Amnesia</a:t>
            </a:r>
            <a:endParaRPr lang="en-US" dirty="0"/>
          </a:p>
        </p:txBody>
      </p:sp>
      <p:pic>
        <p:nvPicPr>
          <p:cNvPr id="23556" name="Picture 4" descr="http://www.cartoonstock.com/lowres/smb090223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981200"/>
            <a:ext cx="318135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Bruising of the brain</a:t>
            </a:r>
          </a:p>
          <a:p>
            <a:pPr lvl="1"/>
            <a:r>
              <a:rPr lang="en-US" dirty="0" smtClean="0"/>
              <a:t>Can result in a lack of nerve function of the bruised portion</a:t>
            </a:r>
          </a:p>
          <a:p>
            <a:pPr lvl="2"/>
            <a:r>
              <a:rPr lang="en-US" dirty="0" smtClean="0"/>
              <a:t>Usually will not cause a loss of consciousness</a:t>
            </a:r>
          </a:p>
          <a:p>
            <a:r>
              <a:rPr lang="en-US" dirty="0" smtClean="0"/>
              <a:t>Symptoms</a:t>
            </a:r>
          </a:p>
          <a:p>
            <a:pPr lvl="1"/>
            <a:r>
              <a:rPr lang="en-US" dirty="0" smtClean="0"/>
              <a:t>Numbness</a:t>
            </a:r>
          </a:p>
          <a:p>
            <a:pPr lvl="1"/>
            <a:r>
              <a:rPr lang="en-US" dirty="0" smtClean="0"/>
              <a:t>Weakness</a:t>
            </a:r>
          </a:p>
          <a:p>
            <a:pPr lvl="1"/>
            <a:r>
              <a:rPr lang="en-US" dirty="0" smtClean="0"/>
              <a:t>Loss of memory</a:t>
            </a:r>
          </a:p>
          <a:p>
            <a:pPr lvl="1"/>
            <a:r>
              <a:rPr lang="en-US" dirty="0" smtClean="0"/>
              <a:t>Aphasia</a:t>
            </a:r>
          </a:p>
          <a:p>
            <a:pPr lvl="2"/>
            <a:r>
              <a:rPr lang="en-US" dirty="0" smtClean="0"/>
              <a:t>Loss of speech or</a:t>
            </a:r>
          </a:p>
          <a:p>
            <a:pPr lvl="2">
              <a:buNone/>
            </a:pPr>
            <a:r>
              <a:rPr lang="en-US" dirty="0" smtClean="0"/>
              <a:t> </a:t>
            </a:r>
            <a:r>
              <a:rPr lang="en-US" dirty="0" smtClean="0"/>
              <a:t>  comprehension</a:t>
            </a:r>
          </a:p>
          <a:p>
            <a:pPr lvl="1"/>
            <a:r>
              <a:rPr lang="en-US" dirty="0" smtClean="0"/>
              <a:t>General misbehavior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contusions</a:t>
            </a:r>
            <a:endParaRPr lang="en-US" dirty="0"/>
          </a:p>
        </p:txBody>
      </p:sp>
      <p:pic>
        <p:nvPicPr>
          <p:cNvPr id="26626" name="Picture 2" descr="http://www.pathology.vcu.edu/WirSelfInst/neuro_medStudents/image/2561traumpix/21contgro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269492" cy="2839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838200"/>
            <a:ext cx="52578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Bleeding in the brain is life-threatening</a:t>
            </a:r>
          </a:p>
          <a:p>
            <a:r>
              <a:rPr lang="en-US" dirty="0" smtClean="0"/>
              <a:t>Subdural hematoma</a:t>
            </a:r>
          </a:p>
          <a:p>
            <a:pPr lvl="1"/>
            <a:r>
              <a:rPr lang="en-US" dirty="0" smtClean="0"/>
              <a:t>Develops when bridging cerebral vessels that travel from the brain to the </a:t>
            </a:r>
            <a:r>
              <a:rPr lang="en-US" dirty="0" err="1" smtClean="0"/>
              <a:t>dura</a:t>
            </a:r>
            <a:r>
              <a:rPr lang="en-US" dirty="0" smtClean="0"/>
              <a:t> mater are torn. </a:t>
            </a:r>
          </a:p>
          <a:p>
            <a:pPr lvl="1"/>
            <a:r>
              <a:rPr lang="en-US" dirty="0" smtClean="0"/>
              <a:t>The most frequent cause of death from trauma in athletics</a:t>
            </a:r>
          </a:p>
          <a:p>
            <a:r>
              <a:rPr lang="en-US" dirty="0" smtClean="0"/>
              <a:t>Epidural hematoma</a:t>
            </a:r>
          </a:p>
          <a:p>
            <a:pPr lvl="1"/>
            <a:r>
              <a:rPr lang="en-US" dirty="0" smtClean="0"/>
              <a:t>Develops when a </a:t>
            </a:r>
            <a:r>
              <a:rPr lang="en-US" dirty="0" err="1" smtClean="0"/>
              <a:t>dural</a:t>
            </a:r>
            <a:r>
              <a:rPr lang="en-US" dirty="0" smtClean="0"/>
              <a:t> artery is ruptures</a:t>
            </a:r>
          </a:p>
          <a:p>
            <a:pPr lvl="1"/>
            <a:r>
              <a:rPr lang="en-US" dirty="0" smtClean="0"/>
              <a:t>Often associated with a skull fracture</a:t>
            </a:r>
          </a:p>
          <a:p>
            <a:r>
              <a:rPr lang="en-US" dirty="0" smtClean="0"/>
              <a:t>Intracranial hematoma</a:t>
            </a:r>
          </a:p>
          <a:p>
            <a:pPr lvl="1"/>
            <a:r>
              <a:rPr lang="en-US" dirty="0" smtClean="0"/>
              <a:t>Develops when a blood vessel within the brain are damaged</a:t>
            </a:r>
          </a:p>
          <a:p>
            <a:r>
              <a:rPr lang="en-US" dirty="0" smtClean="0"/>
              <a:t>All hematomas can cause an increase in intracranial pressure that can lead to death or disability if not dealt with appropriately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Hemorrhage</a:t>
            </a:r>
            <a:endParaRPr lang="en-US" dirty="0"/>
          </a:p>
        </p:txBody>
      </p:sp>
      <p:pic>
        <p:nvPicPr>
          <p:cNvPr id="28674" name="Picture 2" descr="http://images.medicinenet.com/images/illustrations/brain-hemato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2999"/>
            <a:ext cx="3581400" cy="4616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Involved rapid swelling and </a:t>
            </a:r>
            <a:r>
              <a:rPr lang="en-US" dirty="0" err="1" smtClean="0"/>
              <a:t>herniation</a:t>
            </a:r>
            <a:r>
              <a:rPr lang="en-US" dirty="0" smtClean="0"/>
              <a:t> of the brain after second head injury occurs before the symptoms of a previous injury have been resolved</a:t>
            </a:r>
          </a:p>
          <a:p>
            <a:r>
              <a:rPr lang="en-US" dirty="0" smtClean="0"/>
              <a:t>The second injury may not even be a blow directly to the head, but to a nearby area that causes the head to react to the blow</a:t>
            </a:r>
          </a:p>
          <a:p>
            <a:pPr lvl="1"/>
            <a:r>
              <a:rPr lang="en-US" dirty="0" smtClean="0"/>
              <a:t>Ex. Chest, back</a:t>
            </a:r>
          </a:p>
          <a:p>
            <a:r>
              <a:rPr lang="en-US" dirty="0" smtClean="0"/>
              <a:t>Prevention is the only sure cure. Athletes must not be allowed to participate in contact or collision activities until all cerebral symptoms have subsided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Impact Syndrome (SIS)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5200" y="1295400"/>
            <a:ext cx="53340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cranium is a collection of bones fused together to protect the brain</a:t>
            </a:r>
          </a:p>
          <a:p>
            <a:pPr lvl="1"/>
            <a:r>
              <a:rPr lang="en-US" dirty="0" smtClean="0"/>
              <a:t>The frontal brain makes up the forehead</a:t>
            </a:r>
          </a:p>
          <a:p>
            <a:pPr lvl="1"/>
            <a:r>
              <a:rPr lang="en-US" dirty="0" smtClean="0"/>
              <a:t>The temporal bone forms the sides and base</a:t>
            </a:r>
          </a:p>
          <a:p>
            <a:pPr lvl="2"/>
            <a:r>
              <a:rPr lang="en-US" dirty="0" smtClean="0"/>
              <a:t>Located in the temporal bone, behind the ears are the mastoid sinuses, located within the mastoid process</a:t>
            </a:r>
          </a:p>
          <a:p>
            <a:pPr lvl="1"/>
            <a:r>
              <a:rPr lang="en-US" dirty="0" smtClean="0"/>
              <a:t>The occipital bone is the most posterior bone</a:t>
            </a:r>
          </a:p>
          <a:p>
            <a:pPr lvl="2"/>
            <a:r>
              <a:rPr lang="en-US" dirty="0" smtClean="0"/>
              <a:t>The spinal cord passes through the occipital bone through the large opening called the foramen magnum</a:t>
            </a:r>
          </a:p>
          <a:p>
            <a:pPr lvl="1"/>
            <a:r>
              <a:rPr lang="en-US" dirty="0" smtClean="0"/>
              <a:t>Largest bones of the cranium are the parietal bones</a:t>
            </a:r>
          </a:p>
          <a:p>
            <a:pPr lvl="2"/>
            <a:r>
              <a:rPr lang="en-US" dirty="0" smtClean="0"/>
              <a:t>Protects a large portion of the brain</a:t>
            </a:r>
          </a:p>
          <a:p>
            <a:pPr lvl="1"/>
            <a:r>
              <a:rPr lang="en-US" dirty="0" smtClean="0"/>
              <a:t>All of the cranial bones are joined at immovable joints called sutures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Head</a:t>
            </a:r>
            <a:endParaRPr lang="en-US" dirty="0"/>
          </a:p>
        </p:txBody>
      </p:sp>
      <p:pic>
        <p:nvPicPr>
          <p:cNvPr id="1026" name="Picture 2" descr="http://tlif.com.au/Neurological_Conditions/images/cranial_anatomy_clip_image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9800"/>
            <a:ext cx="3975148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5562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Subdivided into portions</a:t>
            </a:r>
          </a:p>
          <a:p>
            <a:pPr lvl="1"/>
            <a:r>
              <a:rPr lang="en-US" dirty="0" smtClean="0"/>
              <a:t>Brain stem</a:t>
            </a:r>
          </a:p>
          <a:p>
            <a:pPr lvl="2"/>
            <a:r>
              <a:rPr lang="en-US" dirty="0" smtClean="0"/>
              <a:t>The most basic part of the human brain and controls many of the life-sustaining functions of the body</a:t>
            </a:r>
          </a:p>
          <a:p>
            <a:pPr lvl="2"/>
            <a:r>
              <a:rPr lang="en-US" dirty="0" smtClean="0"/>
              <a:t>Ex. Breathing and heartbeat</a:t>
            </a:r>
          </a:p>
          <a:p>
            <a:pPr lvl="1"/>
            <a:r>
              <a:rPr lang="en-US" dirty="0" smtClean="0"/>
              <a:t>Cerebellum</a:t>
            </a:r>
          </a:p>
          <a:p>
            <a:pPr lvl="2"/>
            <a:r>
              <a:rPr lang="en-US" dirty="0" smtClean="0"/>
              <a:t>Controls muscular coordination</a:t>
            </a:r>
          </a:p>
          <a:p>
            <a:pPr lvl="1"/>
            <a:r>
              <a:rPr lang="en-US" dirty="0" smtClean="0"/>
              <a:t>Cerebrum</a:t>
            </a:r>
          </a:p>
          <a:p>
            <a:pPr lvl="2"/>
            <a:r>
              <a:rPr lang="en-US" dirty="0" smtClean="0"/>
              <a:t>The center for all complex brain activities and sensory reception</a:t>
            </a:r>
          </a:p>
          <a:p>
            <a:pPr lvl="3"/>
            <a:r>
              <a:rPr lang="en-US" dirty="0" smtClean="0"/>
              <a:t>Divided into left and right hemispheres </a:t>
            </a:r>
          </a:p>
          <a:p>
            <a:pPr lvl="1"/>
            <a:r>
              <a:rPr lang="en-US" dirty="0" err="1" smtClean="0"/>
              <a:t>Meninges</a:t>
            </a:r>
            <a:endParaRPr lang="en-US" dirty="0" smtClean="0"/>
          </a:p>
          <a:p>
            <a:pPr lvl="2"/>
            <a:r>
              <a:rPr lang="en-US" dirty="0" smtClean="0"/>
              <a:t>The membranes that surround the brain and spinal cord</a:t>
            </a:r>
          </a:p>
          <a:p>
            <a:pPr lvl="3"/>
            <a:r>
              <a:rPr lang="en-US" dirty="0" err="1" smtClean="0"/>
              <a:t>Pia</a:t>
            </a:r>
            <a:r>
              <a:rPr lang="en-US" dirty="0" smtClean="0"/>
              <a:t> Mater, </a:t>
            </a:r>
          </a:p>
          <a:p>
            <a:pPr lvl="3"/>
            <a:r>
              <a:rPr lang="en-US" dirty="0" err="1" smtClean="0"/>
              <a:t>Arachnoid</a:t>
            </a:r>
            <a:endParaRPr lang="en-US" dirty="0" smtClean="0"/>
          </a:p>
          <a:p>
            <a:pPr lvl="3"/>
            <a:r>
              <a:rPr lang="en-US" dirty="0" smtClean="0"/>
              <a:t>Dura mater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The Brain</a:t>
            </a:r>
            <a:endParaRPr lang="en-US" dirty="0"/>
          </a:p>
        </p:txBody>
      </p:sp>
      <p:pic>
        <p:nvPicPr>
          <p:cNvPr id="15362" name="Picture 2" descr="http://www.enchantedlearning.com/subjects/anatomy/brain/gifs/Brainlob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28600"/>
            <a:ext cx="3657600" cy="2959100"/>
          </a:xfrm>
          <a:prstGeom prst="rect">
            <a:avLst/>
          </a:prstGeom>
          <a:noFill/>
        </p:spPr>
      </p:pic>
      <p:pic>
        <p:nvPicPr>
          <p:cNvPr id="15364" name="Picture 4" descr="http://www.mayoclinic.com/images/image_popup/r7_menin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352800"/>
            <a:ext cx="35052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5638800" cy="495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Injuries may or may not involve the skull or brain</a:t>
            </a:r>
          </a:p>
          <a:p>
            <a:pPr lvl="1"/>
            <a:r>
              <a:rPr lang="en-US" dirty="0" smtClean="0"/>
              <a:t>Common athletic injuries are scalp contusions and lacerations</a:t>
            </a:r>
          </a:p>
          <a:p>
            <a:r>
              <a:rPr lang="en-US" dirty="0" smtClean="0"/>
              <a:t>Symptoms</a:t>
            </a:r>
          </a:p>
          <a:p>
            <a:pPr lvl="1"/>
            <a:r>
              <a:rPr lang="en-US" dirty="0" smtClean="0"/>
              <a:t>Local tenderness</a:t>
            </a:r>
          </a:p>
          <a:p>
            <a:pPr lvl="1"/>
            <a:r>
              <a:rPr lang="en-US" dirty="0" smtClean="0"/>
              <a:t>Swelling</a:t>
            </a:r>
          </a:p>
          <a:p>
            <a:pPr lvl="1"/>
            <a:r>
              <a:rPr lang="en-US" dirty="0" smtClean="0"/>
              <a:t>Bleeding</a:t>
            </a:r>
          </a:p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Locating source of bleeding</a:t>
            </a:r>
          </a:p>
          <a:p>
            <a:pPr lvl="1"/>
            <a:r>
              <a:rPr lang="en-US" dirty="0" smtClean="0"/>
              <a:t>Controlling it by direct pressure</a:t>
            </a:r>
          </a:p>
          <a:p>
            <a:pPr lvl="1"/>
            <a:r>
              <a:rPr lang="en-US" dirty="0" smtClean="0"/>
              <a:t>Care should be taken not to depress the fracture site with added pressure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 Injuries – Scalp Injuries</a:t>
            </a:r>
            <a:endParaRPr lang="en-US" dirty="0"/>
          </a:p>
        </p:txBody>
      </p:sp>
      <p:pic>
        <p:nvPicPr>
          <p:cNvPr id="16386" name="Picture 2" descr="http://farm4.staticflickr.com/3049/2768836794_80c72dd9c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295400"/>
            <a:ext cx="2533650" cy="2565400"/>
          </a:xfrm>
          <a:prstGeom prst="rect">
            <a:avLst/>
          </a:prstGeom>
          <a:noFill/>
        </p:spPr>
      </p:pic>
      <p:pic>
        <p:nvPicPr>
          <p:cNvPr id="16388" name="Picture 4" descr="http://www.sciencephoto.com/image/264644/large/M3301005-Scalp_laceration-SP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3345" y="4343400"/>
            <a:ext cx="3280655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257800" cy="476707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Range from a simple linear fracture to a severe compound depression fracture, with bone fragments lacerating brain tissue</a:t>
            </a:r>
          </a:p>
          <a:p>
            <a:r>
              <a:rPr lang="en-US" dirty="0" smtClean="0"/>
              <a:t>Symptoms</a:t>
            </a:r>
          </a:p>
          <a:p>
            <a:pPr lvl="1"/>
            <a:r>
              <a:rPr lang="en-US" dirty="0" smtClean="0"/>
              <a:t>Bleeding</a:t>
            </a:r>
          </a:p>
          <a:p>
            <a:pPr lvl="1"/>
            <a:r>
              <a:rPr lang="en-US" dirty="0" smtClean="0"/>
              <a:t>Cerebrospinal fluid drainage from the ear to nose</a:t>
            </a:r>
          </a:p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Activating EMS</a:t>
            </a:r>
          </a:p>
          <a:p>
            <a:pPr lvl="1"/>
            <a:r>
              <a:rPr lang="en-US" dirty="0" smtClean="0"/>
              <a:t>Treating shock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 Injuries – Skull Fractures</a:t>
            </a:r>
            <a:endParaRPr lang="en-US" dirty="0"/>
          </a:p>
        </p:txBody>
      </p:sp>
      <p:pic>
        <p:nvPicPr>
          <p:cNvPr id="17410" name="Picture 2" descr="http://www.healthcentral.com/common/images/1/19084_6419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143000"/>
            <a:ext cx="2956932" cy="2819400"/>
          </a:xfrm>
          <a:prstGeom prst="rect">
            <a:avLst/>
          </a:prstGeom>
          <a:noFill/>
        </p:spPr>
      </p:pic>
      <p:pic>
        <p:nvPicPr>
          <p:cNvPr id="17412" name="Picture 4" descr="http://www.learningradiology.com/caseofweek/caseoftheweekpix2/cow166ar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117571"/>
            <a:ext cx="3276600" cy="2740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n.bmj.com/content/94/2/F137/F2.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762000"/>
            <a:ext cx="5981700" cy="552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0" y="1219200"/>
            <a:ext cx="54864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Concussions are common in sports activities</a:t>
            </a:r>
          </a:p>
          <a:p>
            <a:pPr lvl="1"/>
            <a:r>
              <a:rPr lang="en-US" dirty="0" smtClean="0"/>
              <a:t>Caused by the brain hitting the skull</a:t>
            </a:r>
          </a:p>
          <a:p>
            <a:r>
              <a:rPr lang="en-US" dirty="0" smtClean="0"/>
              <a:t>Symptoms</a:t>
            </a:r>
          </a:p>
          <a:p>
            <a:pPr lvl="1"/>
            <a:r>
              <a:rPr lang="en-US" dirty="0" smtClean="0"/>
              <a:t>Being unaware of surroundings, date, time, place</a:t>
            </a:r>
          </a:p>
          <a:p>
            <a:pPr lvl="1"/>
            <a:r>
              <a:rPr lang="en-US" dirty="0" smtClean="0"/>
              <a:t>Loss of consciousness</a:t>
            </a:r>
          </a:p>
          <a:p>
            <a:pPr lvl="1"/>
            <a:r>
              <a:rPr lang="en-US" dirty="0" smtClean="0"/>
              <a:t>Confusion</a:t>
            </a:r>
          </a:p>
          <a:p>
            <a:pPr lvl="1"/>
            <a:r>
              <a:rPr lang="en-US" dirty="0" smtClean="0"/>
              <a:t>Amnesia</a:t>
            </a:r>
          </a:p>
          <a:p>
            <a:pPr lvl="1"/>
            <a:r>
              <a:rPr lang="en-US" dirty="0" smtClean="0"/>
              <a:t>Headache</a:t>
            </a:r>
          </a:p>
          <a:p>
            <a:pPr lvl="1"/>
            <a:r>
              <a:rPr lang="en-US" dirty="0" smtClean="0"/>
              <a:t>Dizziness</a:t>
            </a:r>
          </a:p>
          <a:p>
            <a:pPr lvl="1"/>
            <a:r>
              <a:rPr lang="en-US" dirty="0" smtClean="0"/>
              <a:t>Nausea</a:t>
            </a:r>
          </a:p>
          <a:p>
            <a:pPr lvl="1"/>
            <a:r>
              <a:rPr lang="en-US" dirty="0" smtClean="0"/>
              <a:t>Unsteadiness/loss of balance</a:t>
            </a:r>
          </a:p>
          <a:p>
            <a:pPr lvl="1"/>
            <a:r>
              <a:rPr lang="en-US" dirty="0" smtClean="0"/>
              <a:t>Ringing in the ears</a:t>
            </a:r>
          </a:p>
          <a:p>
            <a:pPr lvl="1"/>
            <a:r>
              <a:rPr lang="en-US" dirty="0" smtClean="0"/>
              <a:t>Double vision or seeing flashes of lights</a:t>
            </a:r>
          </a:p>
          <a:p>
            <a:pPr lvl="1"/>
            <a:r>
              <a:rPr lang="en-US" dirty="0" smtClean="0"/>
              <a:t>Sleepiness</a:t>
            </a:r>
          </a:p>
          <a:p>
            <a:pPr lvl="1"/>
            <a:r>
              <a:rPr lang="en-US" dirty="0" smtClean="0"/>
              <a:t>Sleep disturbance</a:t>
            </a:r>
          </a:p>
          <a:p>
            <a:pPr lvl="1"/>
            <a:r>
              <a:rPr lang="en-US" dirty="0" smtClean="0"/>
              <a:t>Convulsions</a:t>
            </a:r>
          </a:p>
          <a:p>
            <a:pPr lvl="1"/>
            <a:r>
              <a:rPr lang="en-US" dirty="0" smtClean="0"/>
              <a:t>Exhibiting inappropriate emotions</a:t>
            </a:r>
          </a:p>
          <a:p>
            <a:pPr lvl="1"/>
            <a:r>
              <a:rPr lang="en-US" dirty="0" smtClean="0"/>
              <a:t>Vacant stare</a:t>
            </a:r>
          </a:p>
          <a:p>
            <a:pPr lvl="1"/>
            <a:r>
              <a:rPr lang="en-US" dirty="0" smtClean="0"/>
              <a:t>Slurred speech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Injuries - Concussions</a:t>
            </a:r>
            <a:endParaRPr lang="en-US" dirty="0"/>
          </a:p>
        </p:txBody>
      </p:sp>
      <p:pic>
        <p:nvPicPr>
          <p:cNvPr id="1026" name="Picture 2" descr="http://images.usatoday.com/sports/graphics/2010/concus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3236288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95400"/>
            <a:ext cx="4267200" cy="48432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Several different scales exist for grading </a:t>
            </a:r>
            <a:r>
              <a:rPr lang="en-US" dirty="0" err="1" smtClean="0"/>
              <a:t>concussons</a:t>
            </a:r>
            <a:endParaRPr lang="en-US" dirty="0" smtClean="0"/>
          </a:p>
          <a:p>
            <a:pPr lvl="1"/>
            <a:r>
              <a:rPr lang="en-US" dirty="0" smtClean="0"/>
              <a:t>Glasgow Coma Scale</a:t>
            </a:r>
          </a:p>
          <a:p>
            <a:pPr lvl="1"/>
            <a:r>
              <a:rPr lang="en-US" dirty="0" smtClean="0"/>
              <a:t>The American College of Surgeons Committee on Trauma has adopted the AVPU method</a:t>
            </a:r>
          </a:p>
          <a:p>
            <a:pPr lvl="2"/>
            <a:r>
              <a:rPr lang="en-US" dirty="0" smtClean="0"/>
              <a:t>Investigates where individual is alert, responsive to verbal stimuli, responsive to painful stimuli, or unresponsive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Concussions Grading Scale</a:t>
            </a:r>
            <a:endParaRPr lang="en-US" dirty="0"/>
          </a:p>
        </p:txBody>
      </p:sp>
      <p:pic>
        <p:nvPicPr>
          <p:cNvPr id="20482" name="Picture 2" descr="http://blog.billhurst.com/wp-content/uploads/2011/09/Glasgow-Coma-Sc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143000"/>
            <a:ext cx="4800600" cy="5264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4195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Includes reviewing history of the injury</a:t>
            </a:r>
          </a:p>
          <a:p>
            <a:r>
              <a:rPr lang="en-US" dirty="0" smtClean="0"/>
              <a:t>Inspection</a:t>
            </a:r>
          </a:p>
          <a:p>
            <a:r>
              <a:rPr lang="en-US" dirty="0" smtClean="0"/>
              <a:t>Palpation of cervical vertebrae and musculature</a:t>
            </a:r>
          </a:p>
          <a:p>
            <a:r>
              <a:rPr lang="en-US" dirty="0" smtClean="0"/>
              <a:t>Neurological screening of sensory and motor function and pupil size</a:t>
            </a:r>
          </a:p>
          <a:p>
            <a:r>
              <a:rPr lang="en-US" dirty="0" smtClean="0"/>
              <a:t>Raised intracranial pressure and temporal lobe </a:t>
            </a:r>
            <a:r>
              <a:rPr lang="en-US" dirty="0" err="1" smtClean="0"/>
              <a:t>herniation</a:t>
            </a:r>
            <a:endParaRPr lang="en-US" dirty="0" smtClean="0"/>
          </a:p>
          <a:p>
            <a:pPr lvl="1"/>
            <a:r>
              <a:rPr lang="en-US" dirty="0" smtClean="0"/>
              <a:t>Can cause compression of </a:t>
            </a:r>
          </a:p>
          <a:p>
            <a:pPr lvl="1">
              <a:buNone/>
            </a:pPr>
            <a:r>
              <a:rPr lang="en-US" dirty="0" smtClean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oculomotor</a:t>
            </a:r>
            <a:r>
              <a:rPr lang="en-US" dirty="0" smtClean="0"/>
              <a:t> nerve resulting </a:t>
            </a:r>
          </a:p>
          <a:p>
            <a:pPr lvl="1">
              <a:buNone/>
            </a:pPr>
            <a:r>
              <a:rPr lang="en-US" dirty="0" smtClean="0"/>
              <a:t> </a:t>
            </a:r>
            <a:r>
              <a:rPr lang="en-US" dirty="0" smtClean="0"/>
              <a:t>  in </a:t>
            </a:r>
            <a:r>
              <a:rPr lang="en-US" dirty="0" err="1" smtClean="0"/>
              <a:t>pupillary</a:t>
            </a:r>
            <a:r>
              <a:rPr lang="en-US" dirty="0" smtClean="0"/>
              <a:t> dilation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Concussion</a:t>
            </a:r>
            <a:endParaRPr lang="en-US" dirty="0"/>
          </a:p>
        </p:txBody>
      </p:sp>
      <p:pic>
        <p:nvPicPr>
          <p:cNvPr id="22530" name="Picture 2" descr="http://blog.lib.umn.edu/lars3975/adolescentsportconcussion/feat-coaches-concus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191000"/>
            <a:ext cx="36195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71</TotalTime>
  <Words>693</Words>
  <Application>Microsoft Office PowerPoint</Application>
  <PresentationFormat>On-screen Show (4:3)</PresentationFormat>
  <Paragraphs>121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The Head</vt:lpstr>
      <vt:lpstr>The Head</vt:lpstr>
      <vt:lpstr>The Brain</vt:lpstr>
      <vt:lpstr>Head Injuries – Scalp Injuries</vt:lpstr>
      <vt:lpstr>Head Injuries – Skull Fractures</vt:lpstr>
      <vt:lpstr>Slide 6</vt:lpstr>
      <vt:lpstr>Brain Injuries - Concussions</vt:lpstr>
      <vt:lpstr>Concussions Grading Scale</vt:lpstr>
      <vt:lpstr>Treatment of Concussion</vt:lpstr>
      <vt:lpstr>Treatment (con’t)</vt:lpstr>
      <vt:lpstr>Amnesia</vt:lpstr>
      <vt:lpstr>Brain contusions</vt:lpstr>
      <vt:lpstr>Hemorrhage</vt:lpstr>
      <vt:lpstr>Second Impact Syndrome (SIS)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Head</dc:title>
  <dc:creator>raynaj.moorer</dc:creator>
  <cp:lastModifiedBy>raynaj.moorer</cp:lastModifiedBy>
  <cp:revision>9</cp:revision>
  <dcterms:created xsi:type="dcterms:W3CDTF">2012-01-03T17:56:32Z</dcterms:created>
  <dcterms:modified xsi:type="dcterms:W3CDTF">2012-01-05T19:38:13Z</dcterms:modified>
</cp:coreProperties>
</file>