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70" r:id="rId10"/>
    <p:sldId id="264" r:id="rId11"/>
    <p:sldId id="271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9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F7-B24F-416C-B932-57AB56502D7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3048C-1B1F-4D4D-9CD5-663AE8FCD6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F7-B24F-416C-B932-57AB56502D7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048C-1B1F-4D4D-9CD5-663AE8FCD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F7-B24F-416C-B932-57AB56502D7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048C-1B1F-4D4D-9CD5-663AE8FCD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2873F7-B24F-416C-B932-57AB56502D7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6F3048C-1B1F-4D4D-9CD5-663AE8FCD6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F7-B24F-416C-B932-57AB56502D7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048C-1B1F-4D4D-9CD5-663AE8FCD6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F7-B24F-416C-B932-57AB56502D7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048C-1B1F-4D4D-9CD5-663AE8FCD6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048C-1B1F-4D4D-9CD5-663AE8FCD6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F7-B24F-416C-B932-57AB56502D7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F7-B24F-416C-B932-57AB56502D7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048C-1B1F-4D4D-9CD5-663AE8FCD6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F7-B24F-416C-B932-57AB56502D7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3048C-1B1F-4D4D-9CD5-663AE8FCD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2873F7-B24F-416C-B932-57AB56502D7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F3048C-1B1F-4D4D-9CD5-663AE8FCD6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73F7-B24F-416C-B932-57AB56502D7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3048C-1B1F-4D4D-9CD5-663AE8FCD6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2873F7-B24F-416C-B932-57AB56502D7F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6F3048C-1B1F-4D4D-9CD5-663AE8FCD6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-TI7nsxcO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R4O9pvnFu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Recognition, Response &amp; Management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Head/Neck/Spinal Injuries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52" t="20144" r="11579" b="19424"/>
          <a:stretch/>
        </p:blipFill>
        <p:spPr>
          <a:xfrm>
            <a:off x="1447799" y="1905000"/>
            <a:ext cx="5341257" cy="3505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or Five Person Rescue</a:t>
            </a:r>
          </a:p>
        </p:txBody>
      </p:sp>
    </p:spTree>
    <p:extLst>
      <p:ext uri="{BB962C8B-B14F-4D97-AF65-F5344CB8AC3E}">
        <p14:creationId xmlns:p14="http://schemas.microsoft.com/office/powerpoint/2010/main" val="244676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9" t="19476" r="7865" b="25093"/>
          <a:stretch/>
        </p:blipFill>
        <p:spPr>
          <a:xfrm>
            <a:off x="1600200" y="2057400"/>
            <a:ext cx="5684108" cy="3505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or Five Person Rescue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49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Minor or moderate injuries</a:t>
            </a:r>
          </a:p>
          <a:p>
            <a:pPr lvl="1"/>
            <a:r>
              <a:rPr lang="en-US" dirty="0" smtClean="0"/>
              <a:t>Sprains and strains</a:t>
            </a:r>
          </a:p>
          <a:p>
            <a:pPr lvl="1"/>
            <a:r>
              <a:rPr lang="en-US" dirty="0" smtClean="0"/>
              <a:t>Solar plexus</a:t>
            </a:r>
          </a:p>
          <a:p>
            <a:pPr lvl="1"/>
            <a:r>
              <a:rPr lang="en-US" dirty="0" smtClean="0"/>
              <a:t>Facial Injuries</a:t>
            </a:r>
          </a:p>
          <a:p>
            <a:pPr lvl="1"/>
            <a:r>
              <a:rPr lang="en-US" dirty="0" smtClean="0"/>
              <a:t>Fractures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Responsive Athletes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28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3352800" cy="4572000"/>
          </a:xfrm>
        </p:spPr>
        <p:txBody>
          <a:bodyPr/>
          <a:lstStyle/>
          <a:p>
            <a:r>
              <a:rPr lang="en-US" dirty="0" smtClean="0"/>
              <a:t>Instruct the athlete to place an arm around your shoulder</a:t>
            </a:r>
          </a:p>
          <a:p>
            <a:r>
              <a:rPr lang="en-US" dirty="0" smtClean="0"/>
              <a:t>Grasp the athlete around the waist </a:t>
            </a:r>
          </a:p>
          <a:p>
            <a:r>
              <a:rPr lang="en-US" dirty="0" smtClean="0"/>
              <a:t>Instruct athlete to lean on you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Person Walking Assist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8" t="5824" r="-1148" b="11113"/>
          <a:stretch/>
        </p:blipFill>
        <p:spPr>
          <a:xfrm>
            <a:off x="4114800" y="1554480"/>
            <a:ext cx="3840480" cy="413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087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3505200" cy="4572000"/>
          </a:xfrm>
        </p:spPr>
        <p:txBody>
          <a:bodyPr/>
          <a:lstStyle/>
          <a:p>
            <a:r>
              <a:rPr lang="en-US" dirty="0" smtClean="0"/>
              <a:t>Two rescuers stand on either side of the athlete</a:t>
            </a:r>
          </a:p>
          <a:p>
            <a:r>
              <a:rPr lang="en-US" dirty="0" smtClean="0"/>
              <a:t>Place the athletes arms around you and assistant’s shoulders</a:t>
            </a:r>
          </a:p>
          <a:p>
            <a:r>
              <a:rPr lang="en-US" dirty="0" smtClean="0"/>
              <a:t>Hold athlete around the waist</a:t>
            </a:r>
          </a:p>
          <a:p>
            <a:r>
              <a:rPr lang="en-US" dirty="0" smtClean="0"/>
              <a:t>Slowly walk to the sideline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Person Walking Assist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65" t="24050" r="6961" b="8861"/>
          <a:stretch/>
        </p:blipFill>
        <p:spPr>
          <a:xfrm>
            <a:off x="4343400" y="1371600"/>
            <a:ext cx="3962400" cy="500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364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37338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Purpose: to move a responsive athlete who is unable to walk </a:t>
            </a:r>
          </a:p>
          <a:p>
            <a:endParaRPr lang="en-US" dirty="0"/>
          </a:p>
          <a:p>
            <a:r>
              <a:rPr lang="en-US" dirty="0" smtClean="0"/>
              <a:t>Stand behind the athlete</a:t>
            </a:r>
          </a:p>
          <a:p>
            <a:r>
              <a:rPr lang="en-US" dirty="0" smtClean="0"/>
              <a:t>Grasp your right forearm with your left hand </a:t>
            </a:r>
          </a:p>
          <a:p>
            <a:r>
              <a:rPr lang="en-US" dirty="0" smtClean="0"/>
              <a:t>Then grasp each others left forearm with your right hand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</a:t>
            </a:r>
            <a:r>
              <a:rPr lang="en-US" dirty="0" smtClean="0"/>
              <a:t>Arm </a:t>
            </a:r>
            <a:r>
              <a:rPr lang="en-US" dirty="0" smtClean="0"/>
              <a:t>Carrying </a:t>
            </a:r>
            <a:r>
              <a:rPr lang="en-US" dirty="0" smtClean="0"/>
              <a:t>Assist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87" t="40000" r="3125" b="12500"/>
          <a:stretch/>
        </p:blipFill>
        <p:spPr>
          <a:xfrm>
            <a:off x="4191000" y="2133600"/>
            <a:ext cx="4692316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474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3505200" cy="4572000"/>
          </a:xfrm>
        </p:spPr>
        <p:txBody>
          <a:bodyPr/>
          <a:lstStyle/>
          <a:p>
            <a:r>
              <a:rPr lang="en-US" dirty="0" smtClean="0"/>
              <a:t>Grasp each others forearms</a:t>
            </a:r>
          </a:p>
          <a:p>
            <a:r>
              <a:rPr lang="en-US" dirty="0" smtClean="0"/>
              <a:t>Instruct athlete to sit on the seat created with your forearms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Handed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00" t="21250" r="5000" b="26250"/>
          <a:stretch/>
        </p:blipFill>
        <p:spPr>
          <a:xfrm>
            <a:off x="4419600" y="1219200"/>
            <a:ext cx="3810000" cy="500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254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http://www.youtube.com/watch?v=3-TI7nsxcOw</a:t>
            </a:r>
            <a:endParaRPr lang="en-US" dirty="0" smtClean="0"/>
          </a:p>
          <a:p>
            <a:r>
              <a:rPr lang="en-US" dirty="0" smtClean="0"/>
              <a:t>When an athlete has a suspected head/neck or spinal injury, the response is the same for all emergencies.</a:t>
            </a:r>
          </a:p>
          <a:p>
            <a:r>
              <a:rPr lang="en-US" dirty="0" smtClean="0"/>
              <a:t>The athlete may have been the victim of a violent hit and as a result fall limp to the ground or a mechanism called AXIAL LOADING. </a:t>
            </a:r>
            <a:endParaRPr lang="en-US" smtClean="0"/>
          </a:p>
          <a:p>
            <a:r>
              <a:rPr lang="en-US" smtClean="0"/>
              <a:t>An </a:t>
            </a:r>
            <a:r>
              <a:rPr lang="en-US" dirty="0" smtClean="0"/>
              <a:t>athlete who is showing no signs of movement after a hit should be suspected to have suffered a head/neck or spinal injury.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no neck injury suspected, continue assessment for a concussion.</a:t>
            </a:r>
          </a:p>
          <a:p>
            <a:r>
              <a:rPr lang="en-US" dirty="0" smtClean="0"/>
              <a:t>Complete a history and continue through the physical and cognitive testing methods to assess the severity and inform parents of </a:t>
            </a:r>
            <a:r>
              <a:rPr lang="en-US" smtClean="0"/>
              <a:t>the treatment </a:t>
            </a:r>
            <a:r>
              <a:rPr lang="en-US" dirty="0" smtClean="0"/>
              <a:t>guidelines.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Concussion Management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responding, stabilize the head &amp; neck and begin an initial assessment of the athlete’s condition.</a:t>
            </a:r>
          </a:p>
          <a:p>
            <a:r>
              <a:rPr lang="en-US" dirty="0" smtClean="0"/>
              <a:t>If they are conscious and are complaining of neck pain call for EMS and prepare to load him/her onto a spine board.</a:t>
            </a:r>
          </a:p>
          <a:p>
            <a:r>
              <a:rPr lang="en-US" dirty="0" smtClean="0"/>
              <a:t>Instructions for response:</a:t>
            </a:r>
          </a:p>
          <a:p>
            <a:r>
              <a:rPr lang="en-US" dirty="0" smtClean="0">
                <a:hlinkClick r:id="rId2"/>
              </a:rPr>
              <a:t>https://www.youtube.com/watch?v=tR4O9pvnFuw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roll the athlete if they are in a prone position. If a board is available, they can be placed directly on the board. </a:t>
            </a:r>
          </a:p>
          <a:p>
            <a:r>
              <a:rPr lang="en-US" dirty="0" smtClean="0"/>
              <a:t>The athlete must be “rolled” into a supine (face up) position in order to access the airway.</a:t>
            </a:r>
          </a:p>
          <a:p>
            <a:r>
              <a:rPr lang="en-US" dirty="0" smtClean="0"/>
              <a:t>The person at the head stays at the head until the athlete is secure.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Prepping for transport – recap from Video	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Threatening  or serious illness</a:t>
            </a:r>
          </a:p>
          <a:p>
            <a:r>
              <a:rPr lang="en-US" dirty="0" smtClean="0"/>
              <a:t>Danger of further harm </a:t>
            </a:r>
          </a:p>
          <a:p>
            <a:pPr lvl="1"/>
            <a:r>
              <a:rPr lang="en-US" dirty="0" smtClean="0"/>
              <a:t>Environmental Emergencies</a:t>
            </a:r>
          </a:p>
          <a:p>
            <a:r>
              <a:rPr lang="en-US" dirty="0" smtClean="0"/>
              <a:t>Unable to provide first aid for Life-Threatening Conditions</a:t>
            </a:r>
          </a:p>
          <a:p>
            <a:pPr lvl="1"/>
            <a:r>
              <a:rPr lang="en-US" dirty="0" smtClean="0"/>
              <a:t>Unresponsive athlete lying on stomach </a:t>
            </a:r>
          </a:p>
          <a:p>
            <a:pPr lvl="1"/>
            <a:r>
              <a:rPr lang="en-US" dirty="0" smtClean="0"/>
              <a:t>Heat stroke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Move Injured Athletes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89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066800"/>
          </a:xfrm>
        </p:spPr>
        <p:txBody>
          <a:bodyPr/>
          <a:lstStyle/>
          <a:p>
            <a:r>
              <a:rPr lang="en-US" dirty="0" smtClean="0"/>
              <a:t>Purpose: to move an unresponsive athlete from a dangerous environment by yourself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One-Person Drag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971800"/>
            <a:ext cx="304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Squat down just behind the athletes head</a:t>
            </a:r>
          </a:p>
          <a:p>
            <a:endParaRPr lang="en-US" dirty="0"/>
          </a:p>
          <a:p>
            <a:r>
              <a:rPr lang="en-US" dirty="0" smtClean="0"/>
              <a:t>Place your hands under the athletes armpits</a:t>
            </a:r>
          </a:p>
          <a:p>
            <a:endParaRPr lang="en-US" dirty="0"/>
          </a:p>
          <a:p>
            <a:r>
              <a:rPr lang="en-US" dirty="0" smtClean="0"/>
              <a:t>Cradle their head on your forearms</a:t>
            </a:r>
          </a:p>
          <a:p>
            <a:endParaRPr lang="en-US" dirty="0"/>
          </a:p>
          <a:p>
            <a:r>
              <a:rPr lang="en-US" dirty="0" smtClean="0"/>
              <a:t>Bend your knees</a:t>
            </a:r>
          </a:p>
          <a:p>
            <a:endParaRPr lang="en-US" dirty="0"/>
          </a:p>
          <a:p>
            <a:r>
              <a:rPr lang="en-US" dirty="0" smtClean="0"/>
              <a:t>Slowly drag the athlete away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7865" r="-2809" b="6741"/>
          <a:stretch/>
        </p:blipFill>
        <p:spPr>
          <a:xfrm>
            <a:off x="4038600" y="2895600"/>
            <a:ext cx="45720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26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 to turn over a responsive or non responsive athlete who is face down and MUST be moved or placed on a spine board. </a:t>
            </a:r>
          </a:p>
          <a:p>
            <a:endParaRPr lang="en-US" dirty="0"/>
          </a:p>
          <a:p>
            <a:r>
              <a:rPr lang="en-US" dirty="0" smtClean="0"/>
              <a:t>Used to roll unresponsive athletes to a position where vomit could drain from the mouth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or Five Person Rescue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47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or Five Person Rescue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25" t="2500"/>
          <a:stretch/>
        </p:blipFill>
        <p:spPr>
          <a:xfrm rot="5400000">
            <a:off x="2235417" y="1650783"/>
            <a:ext cx="3809566" cy="4165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58674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Stabilize the head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97324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865</TotalTime>
  <Words>508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Constantia</vt:lpstr>
      <vt:lpstr>Wingdings 2</vt:lpstr>
      <vt:lpstr>Paper</vt:lpstr>
      <vt:lpstr>Head/Neck/Spinal Injuries</vt:lpstr>
      <vt:lpstr>Recognition</vt:lpstr>
      <vt:lpstr>Concussion Management</vt:lpstr>
      <vt:lpstr>Response</vt:lpstr>
      <vt:lpstr>Prepping for transport – recap from Video </vt:lpstr>
      <vt:lpstr>Reasons to Move Injured Athletes</vt:lpstr>
      <vt:lpstr>One-Person Drag</vt:lpstr>
      <vt:lpstr>Four or Five Person Rescue</vt:lpstr>
      <vt:lpstr>Four or Five Person Rescue</vt:lpstr>
      <vt:lpstr>Four or Five Person Rescue</vt:lpstr>
      <vt:lpstr>Four or Five Person Rescue</vt:lpstr>
      <vt:lpstr>Moving Responsive Athletes</vt:lpstr>
      <vt:lpstr>One Person Walking Assist</vt:lpstr>
      <vt:lpstr>Two Person Walking Assist</vt:lpstr>
      <vt:lpstr>Four Arm Carrying Assist</vt:lpstr>
      <vt:lpstr>Two Handed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Head/Neck/Spinal Injuries</dc:title>
  <dc:creator>amy.foster</dc:creator>
  <cp:lastModifiedBy>Del Buono, Amanda M.</cp:lastModifiedBy>
  <cp:revision>88</cp:revision>
  <dcterms:created xsi:type="dcterms:W3CDTF">2014-10-07T12:00:32Z</dcterms:created>
  <dcterms:modified xsi:type="dcterms:W3CDTF">2015-10-04T23:01:36Z</dcterms:modified>
</cp:coreProperties>
</file>