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7" r:id="rId2"/>
    <p:sldId id="258" r:id="rId3"/>
    <p:sldId id="259" r:id="rId4"/>
    <p:sldId id="260" r:id="rId5"/>
    <p:sldId id="261" r:id="rId6"/>
    <p:sldId id="263" r:id="rId7"/>
    <p:sldId id="262" r:id="rId8"/>
    <p:sldId id="264" r:id="rId9"/>
    <p:sldId id="265" r:id="rId10"/>
    <p:sldId id="267" r:id="rId11"/>
    <p:sldId id="266" r:id="rId12"/>
    <p:sldId id="268" r:id="rId13"/>
    <p:sldId id="278" r:id="rId14"/>
    <p:sldId id="269" r:id="rId15"/>
    <p:sldId id="270" r:id="rId16"/>
    <p:sldId id="279" r:id="rId17"/>
    <p:sldId id="272" r:id="rId18"/>
    <p:sldId id="281" r:id="rId19"/>
    <p:sldId id="282" r:id="rId20"/>
    <p:sldId id="280" r:id="rId21"/>
    <p:sldId id="275" r:id="rId22"/>
    <p:sldId id="276" r:id="rId23"/>
    <p:sldId id="277"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120" y="7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B93DEC-28AE-41B4-8419-8BDCC37AFCA4}" type="datetimeFigureOut">
              <a:rPr lang="en-US" smtClean="0"/>
              <a:pPr/>
              <a:t>2/22/2016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58C8B2-F7C8-47AB-85F4-E2AF3AE7E156}" type="slidenum">
              <a:rPr lang="en-US" smtClean="0"/>
              <a:pPr/>
              <a:t>‹#›</a:t>
            </a:fld>
            <a:endParaRPr lang="en-US"/>
          </a:p>
        </p:txBody>
      </p:sp>
    </p:spTree>
    <p:extLst>
      <p:ext uri="{BB962C8B-B14F-4D97-AF65-F5344CB8AC3E}">
        <p14:creationId xmlns:p14="http://schemas.microsoft.com/office/powerpoint/2010/main" val="2860075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fld id="{97E73DD8-72FC-4D2B-AABF-D0973946E3DA}" type="slidenum">
              <a:rPr lang="en-US"/>
              <a:pPr/>
              <a:t>1</a:t>
            </a:fld>
            <a:endParaRPr lang="en-US"/>
          </a:p>
        </p:txBody>
      </p:sp>
    </p:spTree>
    <p:extLst>
      <p:ext uri="{BB962C8B-B14F-4D97-AF65-F5344CB8AC3E}">
        <p14:creationId xmlns:p14="http://schemas.microsoft.com/office/powerpoint/2010/main" val="38139612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pPr/>
              <a:t>2/22/2016</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pPr/>
              <a:t>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pPr/>
              <a:t>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pPr/>
              <a:t>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pPr/>
              <a:t>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pPr/>
              <a:t>2/22/2016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pPr/>
              <a:t>2/22/2016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pPr/>
              <a:t>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pPr/>
              <a:t>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pPr/>
              <a:t>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pPr/>
              <a:t>2/22/2016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pPr/>
              <a:t>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pPr/>
              <a:t>2/22/2016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pPr/>
              <a:t>2/22/2016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pPr/>
              <a:t>2/22/2016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pPr/>
              <a:t>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pPr/>
              <a:t>2/22/2016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pPr/>
              <a:t>2/22/2016</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bakersfieldnow.com/sports/Family-of-Cal-player-files-wrongful-death-suit-270079891.html?tab=video&amp;c=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ctrTitle"/>
          </p:nvPr>
        </p:nvSpPr>
        <p:spPr>
          <a:xfrm>
            <a:off x="1524000" y="2057400"/>
            <a:ext cx="9144000" cy="2057400"/>
          </a:xfrm>
        </p:spPr>
        <p:txBody>
          <a:bodyPr>
            <a:normAutofit fontScale="90000"/>
          </a:bodyPr>
          <a:lstStyle/>
          <a:p>
            <a:pPr eaLnBrk="1" hangingPunct="1">
              <a:defRPr/>
            </a:pPr>
            <a:r>
              <a:rPr lang="en-US" smtClean="0"/>
              <a:t>Unit 2:</a:t>
            </a:r>
            <a:r>
              <a:rPr lang="en-US" dirty="0" smtClean="0"/>
              <a:t/>
            </a:r>
            <a:br>
              <a:rPr lang="en-US" dirty="0" smtClean="0"/>
            </a:br>
            <a:r>
              <a:rPr lang="en-US" dirty="0" smtClean="0"/>
              <a:t>Legal Concerns</a:t>
            </a:r>
          </a:p>
        </p:txBody>
      </p:sp>
    </p:spTree>
    <p:extLst>
      <p:ext uri="{BB962C8B-B14F-4D97-AF65-F5344CB8AC3E}">
        <p14:creationId xmlns:p14="http://schemas.microsoft.com/office/powerpoint/2010/main" val="386441554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Defenses against negligence:</a:t>
            </a:r>
            <a:endParaRPr lang="en-US" dirty="0"/>
          </a:p>
        </p:txBody>
      </p:sp>
      <p:sp>
        <p:nvSpPr>
          <p:cNvPr id="3" name="Content Placeholder 2"/>
          <p:cNvSpPr>
            <a:spLocks noGrp="1"/>
          </p:cNvSpPr>
          <p:nvPr>
            <p:ph sz="quarter" idx="13"/>
          </p:nvPr>
        </p:nvSpPr>
        <p:spPr/>
        <p:txBody>
          <a:bodyPr>
            <a:normAutofit lnSpcReduction="10000"/>
          </a:bodyPr>
          <a:lstStyle/>
          <a:p>
            <a:r>
              <a:rPr lang="en-US" sz="3200" dirty="0" smtClean="0"/>
              <a:t>Assumption of risk: an athlete assumes certain risk of injury (need to consider age, and experience)</a:t>
            </a:r>
          </a:p>
          <a:p>
            <a:r>
              <a:rPr lang="en-US" sz="3200" dirty="0" smtClean="0"/>
              <a:t>Act of god</a:t>
            </a:r>
          </a:p>
          <a:p>
            <a:r>
              <a:rPr lang="en-US" sz="3200" dirty="0" smtClean="0"/>
              <a:t>Contributory &amp; comparative negligence</a:t>
            </a:r>
          </a:p>
          <a:p>
            <a:r>
              <a:rPr lang="en-US" sz="3200" dirty="0" err="1" smtClean="0"/>
              <a:t>forseability</a:t>
            </a:r>
            <a:endParaRPr lang="en-US" sz="3200" dirty="0" smtClean="0"/>
          </a:p>
          <a:p>
            <a:endParaRPr lang="en-US" dirty="0"/>
          </a:p>
        </p:txBody>
      </p:sp>
    </p:spTree>
    <p:extLst>
      <p:ext uri="{BB962C8B-B14F-4D97-AF65-F5344CB8AC3E}">
        <p14:creationId xmlns:p14="http://schemas.microsoft.com/office/powerpoint/2010/main" val="2016748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statute of limitations?</a:t>
            </a:r>
            <a:endParaRPr lang="en-US" dirty="0"/>
          </a:p>
        </p:txBody>
      </p:sp>
      <p:sp>
        <p:nvSpPr>
          <p:cNvPr id="3" name="Content Placeholder 2"/>
          <p:cNvSpPr>
            <a:spLocks noGrp="1"/>
          </p:cNvSpPr>
          <p:nvPr>
            <p:ph sz="quarter" idx="13"/>
          </p:nvPr>
        </p:nvSpPr>
        <p:spPr/>
        <p:txBody>
          <a:bodyPr>
            <a:normAutofit/>
          </a:bodyPr>
          <a:lstStyle/>
          <a:p>
            <a:r>
              <a:rPr lang="en-US" sz="3200" dirty="0"/>
              <a:t>Sets a specific length of time that individuals may sue for damages from negligence </a:t>
            </a:r>
          </a:p>
          <a:p>
            <a:endParaRPr lang="en-US" sz="3200" dirty="0"/>
          </a:p>
        </p:txBody>
      </p:sp>
    </p:spTree>
    <p:extLst>
      <p:ext uri="{BB962C8B-B14F-4D97-AF65-F5344CB8AC3E}">
        <p14:creationId xmlns:p14="http://schemas.microsoft.com/office/powerpoint/2010/main" val="35692019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 of risk</a:t>
            </a:r>
            <a:endParaRPr lang="en-US" dirty="0"/>
          </a:p>
        </p:txBody>
      </p:sp>
      <p:sp>
        <p:nvSpPr>
          <p:cNvPr id="3" name="Content Placeholder 2"/>
          <p:cNvSpPr>
            <a:spLocks noGrp="1"/>
          </p:cNvSpPr>
          <p:nvPr>
            <p:ph sz="quarter" idx="13"/>
          </p:nvPr>
        </p:nvSpPr>
        <p:spPr/>
        <p:txBody>
          <a:bodyPr>
            <a:normAutofit/>
          </a:bodyPr>
          <a:lstStyle/>
          <a:p>
            <a:r>
              <a:rPr lang="en-US" sz="3200" dirty="0"/>
              <a:t>The individual, through expressed or implied agreement, assumes that some risk or danger will be involved in the particular undertaking. In other words, a person takes his or her own chances.</a:t>
            </a:r>
          </a:p>
        </p:txBody>
      </p:sp>
    </p:spTree>
    <p:extLst>
      <p:ext uri="{BB962C8B-B14F-4D97-AF65-F5344CB8AC3E}">
        <p14:creationId xmlns:p14="http://schemas.microsoft.com/office/powerpoint/2010/main" val="2209704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a:t>
            </a:r>
            <a:r>
              <a:rPr lang="en-US" smtClean="0"/>
              <a:t>files Wrongful Death suit</a:t>
            </a:r>
            <a:endParaRPr lang="en-US"/>
          </a:p>
        </p:txBody>
      </p:sp>
      <p:sp>
        <p:nvSpPr>
          <p:cNvPr id="3" name="Content Placeholder 2"/>
          <p:cNvSpPr>
            <a:spLocks noGrp="1"/>
          </p:cNvSpPr>
          <p:nvPr>
            <p:ph sz="quarter" idx="13"/>
          </p:nvPr>
        </p:nvSpPr>
        <p:spPr/>
        <p:txBody>
          <a:bodyPr/>
          <a:lstStyle/>
          <a:p>
            <a:r>
              <a:rPr lang="en-US" dirty="0" smtClean="0">
                <a:hlinkClick r:id="rId2"/>
              </a:rPr>
              <a:t>http://www.bakersfieldnow.com/sports/Family-of-Cal-player-files-wrongful-death-suit-270079891.html?tab=video&amp;c=y</a:t>
            </a:r>
            <a:endParaRPr lang="en-US" dirty="0" smtClean="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a coach reduce his or her chance of litigation</a:t>
            </a:r>
            <a:r>
              <a:rPr lang="en-US" dirty="0" smtClean="0"/>
              <a:t>?</a:t>
            </a:r>
            <a:endParaRPr lang="en-US" dirty="0"/>
          </a:p>
        </p:txBody>
      </p:sp>
      <p:sp>
        <p:nvSpPr>
          <p:cNvPr id="3" name="Content Placeholder 2"/>
          <p:cNvSpPr>
            <a:spLocks noGrp="1"/>
          </p:cNvSpPr>
          <p:nvPr>
            <p:ph sz="quarter" idx="13"/>
          </p:nvPr>
        </p:nvSpPr>
        <p:spPr/>
        <p:txBody>
          <a:bodyPr>
            <a:normAutofit/>
          </a:bodyPr>
          <a:lstStyle/>
          <a:p>
            <a:pPr marL="609600" indent="-609600">
              <a:lnSpc>
                <a:spcPct val="90000"/>
              </a:lnSpc>
              <a:defRPr/>
            </a:pPr>
            <a:r>
              <a:rPr lang="en-US" sz="2800" dirty="0"/>
              <a:t>warn athletes of potential </a:t>
            </a:r>
            <a:r>
              <a:rPr lang="en-US" sz="2800" dirty="0" smtClean="0"/>
              <a:t>dangers</a:t>
            </a:r>
          </a:p>
          <a:p>
            <a:pPr marL="609600" indent="-609600">
              <a:lnSpc>
                <a:spcPct val="90000"/>
              </a:lnSpc>
              <a:defRPr/>
            </a:pPr>
            <a:r>
              <a:rPr lang="en-US" sz="2800" dirty="0" smtClean="0"/>
              <a:t> supervise </a:t>
            </a:r>
            <a:r>
              <a:rPr lang="en-US" sz="2800" dirty="0"/>
              <a:t>regularly </a:t>
            </a:r>
            <a:r>
              <a:rPr lang="en-US" sz="2800" dirty="0" smtClean="0"/>
              <a:t>prepare </a:t>
            </a:r>
            <a:r>
              <a:rPr lang="en-US" sz="2800" dirty="0"/>
              <a:t>and condition athletes</a:t>
            </a:r>
          </a:p>
          <a:p>
            <a:pPr marL="609600" indent="-609600">
              <a:lnSpc>
                <a:spcPct val="90000"/>
              </a:lnSpc>
              <a:defRPr/>
            </a:pPr>
            <a:r>
              <a:rPr lang="en-US" sz="2800" dirty="0" smtClean="0"/>
              <a:t> </a:t>
            </a:r>
            <a:r>
              <a:rPr lang="en-US" sz="2800" dirty="0">
                <a:solidFill>
                  <a:schemeClr val="accent1"/>
                </a:solidFill>
              </a:rPr>
              <a:t>instruct athletes in the skills </a:t>
            </a:r>
            <a:r>
              <a:rPr lang="en-US" sz="2800" dirty="0"/>
              <a:t>of their sport</a:t>
            </a:r>
          </a:p>
          <a:p>
            <a:pPr marL="609600" indent="-609600">
              <a:lnSpc>
                <a:spcPct val="90000"/>
              </a:lnSpc>
              <a:defRPr/>
            </a:pPr>
            <a:r>
              <a:rPr lang="en-US" sz="2800" dirty="0">
                <a:solidFill>
                  <a:srgbClr val="FF0000"/>
                </a:solidFill>
              </a:rPr>
              <a:t>ensure</a:t>
            </a:r>
            <a:r>
              <a:rPr lang="en-US" sz="2800" dirty="0"/>
              <a:t> </a:t>
            </a:r>
            <a:r>
              <a:rPr lang="en-US" sz="2800" dirty="0">
                <a:solidFill>
                  <a:schemeClr val="accent1"/>
                </a:solidFill>
              </a:rPr>
              <a:t>that proper and safe equipment and </a:t>
            </a:r>
            <a:r>
              <a:rPr lang="en-US" sz="2800" dirty="0" smtClean="0">
                <a:solidFill>
                  <a:schemeClr val="accent1"/>
                </a:solidFill>
              </a:rPr>
              <a:t>facilities</a:t>
            </a:r>
            <a:endParaRPr lang="en-US" sz="2800" dirty="0"/>
          </a:p>
        </p:txBody>
      </p:sp>
    </p:spTree>
    <p:extLst>
      <p:ext uri="{BB962C8B-B14F-4D97-AF65-F5344CB8AC3E}">
        <p14:creationId xmlns:p14="http://schemas.microsoft.com/office/powerpoint/2010/main" val="36474228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an athletic trainer reduce his or her chance of litigation</a:t>
            </a:r>
            <a:r>
              <a:rPr lang="en-US" dirty="0" smtClean="0"/>
              <a:t>?</a:t>
            </a:r>
            <a:endParaRPr lang="en-US" dirty="0"/>
          </a:p>
        </p:txBody>
      </p:sp>
      <p:sp>
        <p:nvSpPr>
          <p:cNvPr id="3" name="Content Placeholder 2"/>
          <p:cNvSpPr>
            <a:spLocks noGrp="1"/>
          </p:cNvSpPr>
          <p:nvPr>
            <p:ph sz="quarter" idx="13"/>
          </p:nvPr>
        </p:nvSpPr>
        <p:spPr/>
        <p:txBody>
          <a:bodyPr>
            <a:normAutofit fontScale="85000" lnSpcReduction="10000"/>
          </a:bodyPr>
          <a:lstStyle/>
          <a:p>
            <a:pPr marL="609600" indent="-609600">
              <a:defRPr/>
            </a:pPr>
            <a:r>
              <a:rPr lang="en-US" sz="2400" dirty="0"/>
              <a:t>work to establish good personal relationships with athletes, parents, and coworkers</a:t>
            </a:r>
          </a:p>
          <a:p>
            <a:pPr marL="609600" indent="-609600">
              <a:defRPr/>
            </a:pPr>
            <a:r>
              <a:rPr lang="en-US" sz="2400" dirty="0"/>
              <a:t>establish specific policies and guidelines for operation of an athletic training facility, </a:t>
            </a:r>
            <a:r>
              <a:rPr lang="en-US" sz="2400" dirty="0">
                <a:solidFill>
                  <a:schemeClr val="accent1"/>
                </a:solidFill>
              </a:rPr>
              <a:t>and maintain qualified and adequate supervision of the training room, its environ, facilities, and equipment at all times</a:t>
            </a:r>
          </a:p>
          <a:p>
            <a:pPr marL="609600" indent="-609600">
              <a:defRPr/>
            </a:pPr>
            <a:r>
              <a:rPr lang="en-US" sz="2400" dirty="0"/>
              <a:t>develop and carefully follow an emergency plan</a:t>
            </a:r>
          </a:p>
          <a:p>
            <a:pPr marL="609600" indent="-609600">
              <a:defRPr/>
            </a:pPr>
            <a:r>
              <a:rPr lang="en-US" sz="2400" dirty="0"/>
              <a:t>become familiar with health status and medical history of the athletes </a:t>
            </a:r>
            <a:r>
              <a:rPr lang="en-US" sz="2400" dirty="0">
                <a:solidFill>
                  <a:schemeClr val="accent1"/>
                </a:solidFill>
              </a:rPr>
              <a:t>under his or her care so as to be aware of particular problems that could present a need for additional care or caution</a:t>
            </a:r>
          </a:p>
          <a:p>
            <a:endParaRPr lang="en-US" dirty="0"/>
          </a:p>
        </p:txBody>
      </p:sp>
    </p:spTree>
    <p:extLst>
      <p:ext uri="{BB962C8B-B14F-4D97-AF65-F5344CB8AC3E}">
        <p14:creationId xmlns:p14="http://schemas.microsoft.com/office/powerpoint/2010/main" val="1366815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an athletic trainer reduce his or her chance of litigation?</a:t>
            </a:r>
          </a:p>
        </p:txBody>
      </p:sp>
      <p:sp>
        <p:nvSpPr>
          <p:cNvPr id="3" name="Content Placeholder 2"/>
          <p:cNvSpPr>
            <a:spLocks noGrp="1"/>
          </p:cNvSpPr>
          <p:nvPr>
            <p:ph sz="quarter" idx="13"/>
          </p:nvPr>
        </p:nvSpPr>
        <p:spPr/>
        <p:txBody>
          <a:bodyPr>
            <a:normAutofit/>
          </a:bodyPr>
          <a:lstStyle/>
          <a:p>
            <a:pPr marL="0" indent="0">
              <a:buNone/>
            </a:pPr>
            <a:r>
              <a:rPr lang="en-US" sz="2800" dirty="0" smtClean="0"/>
              <a:t>Record Keeping:</a:t>
            </a:r>
          </a:p>
          <a:p>
            <a:pPr marL="0" indent="0">
              <a:buNone/>
            </a:pPr>
            <a:r>
              <a:rPr lang="en-US" sz="2800" dirty="0"/>
              <a:t>	</a:t>
            </a:r>
            <a:r>
              <a:rPr lang="en-US" sz="2800" dirty="0" smtClean="0"/>
              <a:t>Insurance Information </a:t>
            </a:r>
          </a:p>
          <a:p>
            <a:pPr marL="0" indent="0">
              <a:buNone/>
            </a:pPr>
            <a:r>
              <a:rPr lang="en-US" sz="2800" dirty="0"/>
              <a:t>	</a:t>
            </a:r>
            <a:r>
              <a:rPr lang="en-US" sz="2800" dirty="0" smtClean="0"/>
              <a:t>Permission to treat</a:t>
            </a:r>
          </a:p>
          <a:p>
            <a:pPr marL="0" indent="0">
              <a:buNone/>
            </a:pPr>
            <a:r>
              <a:rPr lang="en-US" sz="2800" dirty="0"/>
              <a:t>	</a:t>
            </a:r>
            <a:r>
              <a:rPr lang="en-US" sz="2800" dirty="0" smtClean="0"/>
              <a:t>Physician Referral </a:t>
            </a:r>
          </a:p>
          <a:p>
            <a:pPr marL="0" indent="0">
              <a:buNone/>
            </a:pPr>
            <a:r>
              <a:rPr lang="en-US" sz="2800" dirty="0"/>
              <a:t>	</a:t>
            </a:r>
            <a:r>
              <a:rPr lang="en-US" sz="2800" dirty="0" smtClean="0"/>
              <a:t>Injury reports</a:t>
            </a:r>
            <a:endParaRPr lang="en-US" sz="2800" dirty="0"/>
          </a:p>
        </p:txBody>
      </p:sp>
    </p:spTree>
    <p:extLst>
      <p:ext uri="{BB962C8B-B14F-4D97-AF65-F5344CB8AC3E}">
        <p14:creationId xmlns:p14="http://schemas.microsoft.com/office/powerpoint/2010/main" val="4197912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an athletic trainer reduce his or her chance of litigation?</a:t>
            </a:r>
            <a:br>
              <a:rPr lang="en-US" dirty="0"/>
            </a:br>
            <a:endParaRPr lang="en-US" dirty="0"/>
          </a:p>
        </p:txBody>
      </p:sp>
      <p:sp>
        <p:nvSpPr>
          <p:cNvPr id="3" name="Content Placeholder 2"/>
          <p:cNvSpPr>
            <a:spLocks noGrp="1"/>
          </p:cNvSpPr>
          <p:nvPr>
            <p:ph sz="quarter" idx="13"/>
          </p:nvPr>
        </p:nvSpPr>
        <p:spPr/>
        <p:txBody>
          <a:bodyPr/>
          <a:lstStyle/>
          <a:p>
            <a:pPr marL="609600" indent="-609600">
              <a:lnSpc>
                <a:spcPct val="80000"/>
              </a:lnSpc>
              <a:defRPr/>
            </a:pPr>
            <a:r>
              <a:rPr lang="en-US" dirty="0"/>
              <a:t>maintain confidentiality of medical records</a:t>
            </a:r>
          </a:p>
          <a:p>
            <a:pPr marL="609600" indent="-609600">
              <a:lnSpc>
                <a:spcPct val="80000"/>
              </a:lnSpc>
              <a:defRPr/>
            </a:pPr>
            <a:r>
              <a:rPr lang="en-US" dirty="0">
                <a:solidFill>
                  <a:schemeClr val="accent1"/>
                </a:solidFill>
              </a:rPr>
              <a:t>exercise extreme caution in the administration, if allowed by law, of non-prescription medications; athletic trainers may not dispense prescription drugs</a:t>
            </a:r>
          </a:p>
          <a:p>
            <a:pPr marL="609600" indent="-609600">
              <a:lnSpc>
                <a:spcPct val="80000"/>
              </a:lnSpc>
              <a:defRPr/>
            </a:pPr>
            <a:r>
              <a:rPr lang="en-US" dirty="0"/>
              <a:t>use only those therapeutic methods that he or she is qualified </a:t>
            </a:r>
            <a:r>
              <a:rPr lang="en-US" dirty="0">
                <a:solidFill>
                  <a:schemeClr val="accent1"/>
                </a:solidFill>
              </a:rPr>
              <a:t>to use and that the law states may be used</a:t>
            </a:r>
          </a:p>
          <a:p>
            <a:pPr marL="609600" indent="-609600">
              <a:lnSpc>
                <a:spcPct val="80000"/>
              </a:lnSpc>
              <a:defRPr/>
            </a:pPr>
            <a:r>
              <a:rPr lang="en-US" dirty="0"/>
              <a:t>not use or permit the presence of faulty or hazardous equipment</a:t>
            </a:r>
          </a:p>
          <a:p>
            <a:pPr marL="609600" indent="-609600">
              <a:lnSpc>
                <a:spcPct val="80000"/>
              </a:lnSpc>
              <a:defRPr/>
            </a:pPr>
            <a:r>
              <a:rPr lang="en-US" dirty="0">
                <a:solidFill>
                  <a:schemeClr val="accent1"/>
                </a:solidFill>
              </a:rPr>
              <a:t>work cooperatively with the coach and the team physician in the selection and use of sports protective equipment, and insist that the best be obtained, properly fitted, and properly maintained</a:t>
            </a:r>
          </a:p>
          <a:p>
            <a:endParaRPr lang="en-US" dirty="0"/>
          </a:p>
        </p:txBody>
      </p:sp>
    </p:spTree>
    <p:extLst>
      <p:ext uri="{BB962C8B-B14F-4D97-AF65-F5344CB8AC3E}">
        <p14:creationId xmlns:p14="http://schemas.microsoft.com/office/powerpoint/2010/main" val="26973946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a:t>
            </a:r>
            <a:endParaRPr lang="en-US" dirty="0"/>
          </a:p>
        </p:txBody>
      </p:sp>
      <p:sp>
        <p:nvSpPr>
          <p:cNvPr id="3" name="Content Placeholder 2"/>
          <p:cNvSpPr>
            <a:spLocks noGrp="1"/>
          </p:cNvSpPr>
          <p:nvPr>
            <p:ph sz="quarter" idx="13"/>
          </p:nvPr>
        </p:nvSpPr>
        <p:spPr/>
        <p:txBody>
          <a:bodyPr/>
          <a:lstStyle/>
          <a:p>
            <a:r>
              <a:rPr lang="en-US" dirty="0" smtClean="0"/>
              <a:t>Actual: individual or responsible part give written or verbal </a:t>
            </a:r>
            <a:r>
              <a:rPr lang="en-US" dirty="0" err="1" smtClean="0"/>
              <a:t>condent</a:t>
            </a:r>
            <a:r>
              <a:rPr lang="en-US" dirty="0" smtClean="0"/>
              <a:t> at the time of treatment</a:t>
            </a:r>
          </a:p>
          <a:p>
            <a:r>
              <a:rPr lang="en-US" dirty="0" smtClean="0"/>
              <a:t>Implied: unconscious adult or minor</a:t>
            </a:r>
          </a:p>
          <a:p>
            <a:pPr lvl="2"/>
            <a:r>
              <a:rPr lang="en-US" dirty="0" smtClean="0"/>
              <a:t>Its assumed that they would want treatment </a:t>
            </a:r>
            <a:endParaRPr lang="en-US" dirty="0"/>
          </a:p>
        </p:txBody>
      </p:sp>
    </p:spTree>
    <p:extLst>
      <p:ext uri="{BB962C8B-B14F-4D97-AF65-F5344CB8AC3E}">
        <p14:creationId xmlns:p14="http://schemas.microsoft.com/office/powerpoint/2010/main" val="2480879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Storage</a:t>
            </a:r>
            <a:endParaRPr lang="en-US" dirty="0"/>
          </a:p>
        </p:txBody>
      </p:sp>
      <p:sp>
        <p:nvSpPr>
          <p:cNvPr id="3" name="Content Placeholder 2"/>
          <p:cNvSpPr>
            <a:spLocks noGrp="1"/>
          </p:cNvSpPr>
          <p:nvPr>
            <p:ph sz="quarter" idx="13"/>
          </p:nvPr>
        </p:nvSpPr>
        <p:spPr/>
        <p:txBody>
          <a:bodyPr>
            <a:normAutofit/>
          </a:bodyPr>
          <a:lstStyle/>
          <a:p>
            <a:r>
              <a:rPr lang="en-US" sz="3600" dirty="0" smtClean="0"/>
              <a:t>State to State Varies</a:t>
            </a:r>
          </a:p>
          <a:p>
            <a:r>
              <a:rPr lang="en-US" sz="3600" smtClean="0"/>
              <a:t>On average </a:t>
            </a:r>
            <a:r>
              <a:rPr lang="en-US" sz="3600" dirty="0" smtClean="0"/>
              <a:t>7 years</a:t>
            </a:r>
            <a:endParaRPr lang="en-US" sz="3600" dirty="0"/>
          </a:p>
        </p:txBody>
      </p:sp>
    </p:spTree>
    <p:extLst>
      <p:ext uri="{BB962C8B-B14F-4D97-AF65-F5344CB8AC3E}">
        <p14:creationId xmlns:p14="http://schemas.microsoft.com/office/powerpoint/2010/main" val="21643848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liability?</a:t>
            </a:r>
            <a:endParaRPr lang="en-US" dirty="0"/>
          </a:p>
        </p:txBody>
      </p:sp>
      <p:sp>
        <p:nvSpPr>
          <p:cNvPr id="3" name="Content Placeholder 2"/>
          <p:cNvSpPr>
            <a:spLocks noGrp="1"/>
          </p:cNvSpPr>
          <p:nvPr>
            <p:ph sz="quarter" idx="13"/>
          </p:nvPr>
        </p:nvSpPr>
        <p:spPr/>
        <p:txBody>
          <a:bodyPr>
            <a:normAutofit/>
          </a:bodyPr>
          <a:lstStyle/>
          <a:p>
            <a:r>
              <a:rPr lang="en-US" sz="3600" dirty="0" smtClean="0"/>
              <a:t>Being legally responsible for the harm one causes to another person</a:t>
            </a:r>
            <a:endParaRPr lang="en-US" sz="3600" dirty="0"/>
          </a:p>
        </p:txBody>
      </p:sp>
    </p:spTree>
    <p:extLst>
      <p:ext uri="{BB962C8B-B14F-4D97-AF65-F5344CB8AC3E}">
        <p14:creationId xmlns:p14="http://schemas.microsoft.com/office/powerpoint/2010/main" val="3577578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does an athletic trainer reduce his or her chance of litigation?</a:t>
            </a:r>
          </a:p>
        </p:txBody>
      </p:sp>
      <p:sp>
        <p:nvSpPr>
          <p:cNvPr id="3" name="Content Placeholder 2"/>
          <p:cNvSpPr>
            <a:spLocks noGrp="1"/>
          </p:cNvSpPr>
          <p:nvPr>
            <p:ph sz="quarter" idx="13"/>
          </p:nvPr>
        </p:nvSpPr>
        <p:spPr/>
        <p:txBody>
          <a:bodyPr/>
          <a:lstStyle/>
          <a:p>
            <a:r>
              <a:rPr lang="en-US" dirty="0" smtClean="0"/>
              <a:t>Statures of Limitations</a:t>
            </a:r>
          </a:p>
          <a:p>
            <a:pPr lvl="1"/>
            <a:r>
              <a:rPr lang="en-US" dirty="0" smtClean="0"/>
              <a:t>Specific length of time an individual can sue for injury resulting from negligence</a:t>
            </a:r>
          </a:p>
          <a:p>
            <a:pPr lvl="1"/>
            <a:r>
              <a:rPr lang="en-US" dirty="0" smtClean="0"/>
              <a:t>Varies by state but generally 1 to 3 years</a:t>
            </a:r>
          </a:p>
          <a:p>
            <a:pPr lvl="1"/>
            <a:r>
              <a:rPr lang="en-US" dirty="0" smtClean="0"/>
              <a:t>Clock on that time frame starts from the second injury occurs</a:t>
            </a:r>
            <a:endParaRPr lang="en-US" dirty="0"/>
          </a:p>
        </p:txBody>
      </p:sp>
    </p:spTree>
    <p:extLst>
      <p:ext uri="{BB962C8B-B14F-4D97-AF65-F5344CB8AC3E}">
        <p14:creationId xmlns:p14="http://schemas.microsoft.com/office/powerpoint/2010/main" val="3326225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smtClean="0"/>
              <a:t>hipaa</a:t>
            </a:r>
            <a:r>
              <a:rPr lang="en-US" dirty="0" smtClean="0"/>
              <a:t>?</a:t>
            </a:r>
            <a:endParaRPr lang="en-US" dirty="0"/>
          </a:p>
        </p:txBody>
      </p:sp>
      <p:sp>
        <p:nvSpPr>
          <p:cNvPr id="3" name="Content Placeholder 2"/>
          <p:cNvSpPr>
            <a:spLocks noGrp="1"/>
          </p:cNvSpPr>
          <p:nvPr>
            <p:ph sz="quarter" idx="13"/>
          </p:nvPr>
        </p:nvSpPr>
        <p:spPr/>
        <p:txBody>
          <a:bodyPr>
            <a:noAutofit/>
          </a:bodyPr>
          <a:lstStyle/>
          <a:p>
            <a:r>
              <a:rPr lang="en-US" dirty="0" smtClean="0"/>
              <a:t>The </a:t>
            </a:r>
            <a:r>
              <a:rPr lang="en-US" dirty="0" smtClean="0">
                <a:solidFill>
                  <a:srgbClr val="FF0000"/>
                </a:solidFill>
              </a:rPr>
              <a:t>health insurance portability and accountability act of 1996</a:t>
            </a:r>
          </a:p>
          <a:p>
            <a:pPr lvl="1"/>
            <a:r>
              <a:rPr lang="en-US" sz="2000" dirty="0"/>
              <a:t>The HIPAA Privacy Rule </a:t>
            </a:r>
            <a:r>
              <a:rPr lang="en-US" sz="2000" dirty="0">
                <a:solidFill>
                  <a:srgbClr val="FF0000"/>
                </a:solidFill>
              </a:rPr>
              <a:t>provides federal protections for individually identifiable health information held by covered entities </a:t>
            </a:r>
            <a:r>
              <a:rPr lang="en-US" sz="2000" dirty="0"/>
              <a:t>and their business associates and gives patients an array of rights with respect to that information. At the same time, the Privacy Rule is balanced so that it permits the disclosure of health information needed for patient care and other important purposes. </a:t>
            </a:r>
          </a:p>
          <a:p>
            <a:r>
              <a:rPr lang="en-US" dirty="0"/>
              <a:t>The Security Rule specifies a series of administrative, physical, and technical safeguards for covered entities and their business associates to use to assure the confidentiality, integrity, and availability of electronic protected health information. </a:t>
            </a:r>
          </a:p>
          <a:p>
            <a:pPr lvl="1"/>
            <a:endParaRPr lang="en-US" sz="2000" dirty="0"/>
          </a:p>
        </p:txBody>
      </p:sp>
    </p:spTree>
    <p:extLst>
      <p:ext uri="{BB962C8B-B14F-4D97-AF65-F5344CB8AC3E}">
        <p14:creationId xmlns:p14="http://schemas.microsoft.com/office/powerpoint/2010/main" val="28931655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err="1" smtClean="0"/>
              <a:t>ferpa</a:t>
            </a:r>
            <a:r>
              <a:rPr lang="en-US" dirty="0" smtClean="0"/>
              <a:t>?</a:t>
            </a:r>
            <a:endParaRPr lang="en-US" dirty="0"/>
          </a:p>
        </p:txBody>
      </p:sp>
      <p:sp>
        <p:nvSpPr>
          <p:cNvPr id="3" name="Content Placeholder 2"/>
          <p:cNvSpPr>
            <a:spLocks noGrp="1"/>
          </p:cNvSpPr>
          <p:nvPr>
            <p:ph sz="quarter" idx="13"/>
          </p:nvPr>
        </p:nvSpPr>
        <p:spPr/>
        <p:txBody>
          <a:bodyPr>
            <a:normAutofit/>
          </a:bodyPr>
          <a:lstStyle/>
          <a:p>
            <a:r>
              <a:rPr lang="en-US" sz="2800" dirty="0" smtClean="0"/>
              <a:t>Family education rights and privacy act</a:t>
            </a:r>
          </a:p>
          <a:p>
            <a:pPr lvl="1"/>
            <a:r>
              <a:rPr lang="en-US" sz="2800" dirty="0" smtClean="0"/>
              <a:t>Protects the privacy of student educational records</a:t>
            </a:r>
            <a:endParaRPr lang="en-US" sz="2800" dirty="0"/>
          </a:p>
        </p:txBody>
      </p:sp>
    </p:spTree>
    <p:extLst>
      <p:ext uri="{BB962C8B-B14F-4D97-AF65-F5344CB8AC3E}">
        <p14:creationId xmlns:p14="http://schemas.microsoft.com/office/powerpoint/2010/main" val="28328923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75493"/>
            <a:ext cx="10396882" cy="1151965"/>
          </a:xfrm>
        </p:spPr>
        <p:txBody>
          <a:bodyPr/>
          <a:lstStyle/>
          <a:p>
            <a:r>
              <a:rPr lang="en-US" dirty="0" smtClean="0"/>
              <a:t>Product Liability</a:t>
            </a:r>
            <a:endParaRPr lang="en-US" dirty="0"/>
          </a:p>
        </p:txBody>
      </p:sp>
      <p:sp>
        <p:nvSpPr>
          <p:cNvPr id="3" name="Content Placeholder 2"/>
          <p:cNvSpPr>
            <a:spLocks noGrp="1"/>
          </p:cNvSpPr>
          <p:nvPr>
            <p:ph sz="quarter" idx="13"/>
          </p:nvPr>
        </p:nvSpPr>
        <p:spPr>
          <a:xfrm>
            <a:off x="685800" y="1688124"/>
            <a:ext cx="10394707" cy="3880338"/>
          </a:xfrm>
        </p:spPr>
        <p:txBody>
          <a:bodyPr>
            <a:normAutofit fontScale="77500" lnSpcReduction="20000"/>
          </a:bodyPr>
          <a:lstStyle/>
          <a:p>
            <a:r>
              <a:rPr lang="en-US" sz="3300" dirty="0" smtClean="0"/>
              <a:t>Participants use all different types of sports-related equipment.</a:t>
            </a:r>
          </a:p>
          <a:p>
            <a:r>
              <a:rPr lang="en-US" sz="3300" dirty="0" smtClean="0"/>
              <a:t> Products liability refers to the liability of any or all parties along the chain of manufacture of any product for damage caused by that product.</a:t>
            </a:r>
          </a:p>
          <a:p>
            <a:endParaRPr lang="en-US" dirty="0"/>
          </a:p>
          <a:p>
            <a:r>
              <a:rPr lang="en-US" dirty="0" smtClean="0">
                <a:solidFill>
                  <a:srgbClr val="FF0000"/>
                </a:solidFill>
              </a:rPr>
              <a:t> This includes the manufacturer of component parts, an assembling manufacturer, the wholesaler, and the retail store owner. Product liability suits may be brought by the purchaser of the product or by someone to whom the product was loaned. Products liability claims can be based on negligence, strict liability, or breach of warranty of fitness.  In a strict liability theory of liability, the degree of care exercised by the manufacturer is irrelevant. If the product is proven to be defective, the manufacturer may be held liable for the harm resulting from the defect. - See more at: http://sportslaw.uslegal.com/tort-law/#sthash.524Ac8K0.dpuf</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negligence?</a:t>
            </a:r>
            <a:endParaRPr lang="en-US" dirty="0"/>
          </a:p>
        </p:txBody>
      </p:sp>
      <p:sp>
        <p:nvSpPr>
          <p:cNvPr id="3" name="Content Placeholder 2"/>
          <p:cNvSpPr>
            <a:spLocks noGrp="1"/>
          </p:cNvSpPr>
          <p:nvPr>
            <p:ph sz="quarter" idx="13"/>
          </p:nvPr>
        </p:nvSpPr>
        <p:spPr/>
        <p:txBody>
          <a:bodyPr>
            <a:normAutofit/>
          </a:bodyPr>
          <a:lstStyle/>
          <a:p>
            <a:r>
              <a:rPr lang="en-US" sz="3200" smtClean="0"/>
              <a:t>The failure </a:t>
            </a:r>
            <a:r>
              <a:rPr lang="en-US" sz="3200" dirty="0" smtClean="0"/>
              <a:t>to use ordinary or reasonable care</a:t>
            </a:r>
            <a:endParaRPr lang="en-US" sz="3200" dirty="0"/>
          </a:p>
        </p:txBody>
      </p:sp>
    </p:spTree>
    <p:extLst>
      <p:ext uri="{BB962C8B-B14F-4D97-AF65-F5344CB8AC3E}">
        <p14:creationId xmlns:p14="http://schemas.microsoft.com/office/powerpoint/2010/main" val="26625769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tort?</a:t>
            </a:r>
            <a:endParaRPr lang="en-US" dirty="0"/>
          </a:p>
        </p:txBody>
      </p:sp>
      <p:sp>
        <p:nvSpPr>
          <p:cNvPr id="3" name="Content Placeholder 2"/>
          <p:cNvSpPr>
            <a:spLocks noGrp="1"/>
          </p:cNvSpPr>
          <p:nvPr>
            <p:ph sz="quarter" idx="13"/>
          </p:nvPr>
        </p:nvSpPr>
        <p:spPr/>
        <p:txBody>
          <a:bodyPr/>
          <a:lstStyle/>
          <a:p>
            <a:pPr>
              <a:defRPr/>
            </a:pPr>
            <a:r>
              <a:rPr lang="en-US" sz="3200" dirty="0"/>
              <a:t>Legal wrongs committed against a person which may emanate from an act of omission or from an act of commission</a:t>
            </a:r>
            <a:r>
              <a:rPr lang="en-US" dirty="0"/>
              <a:t>.</a:t>
            </a:r>
          </a:p>
        </p:txBody>
      </p:sp>
    </p:spTree>
    <p:extLst>
      <p:ext uri="{BB962C8B-B14F-4D97-AF65-F5344CB8AC3E}">
        <p14:creationId xmlns:p14="http://schemas.microsoft.com/office/powerpoint/2010/main" val="2741558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act of omission?</a:t>
            </a:r>
            <a:endParaRPr lang="en-US" dirty="0"/>
          </a:p>
        </p:txBody>
      </p:sp>
      <p:sp>
        <p:nvSpPr>
          <p:cNvPr id="3" name="Content Placeholder 2"/>
          <p:cNvSpPr>
            <a:spLocks noGrp="1"/>
          </p:cNvSpPr>
          <p:nvPr>
            <p:ph sz="quarter" idx="13"/>
          </p:nvPr>
        </p:nvSpPr>
        <p:spPr/>
        <p:txBody>
          <a:bodyPr>
            <a:normAutofit lnSpcReduction="10000"/>
          </a:bodyPr>
          <a:lstStyle/>
          <a:p>
            <a:r>
              <a:rPr lang="en-US" sz="3200" dirty="0" smtClean="0"/>
              <a:t>The individual fails to perform a legal duty</a:t>
            </a:r>
          </a:p>
          <a:p>
            <a:pPr lvl="1"/>
            <a:r>
              <a:rPr lang="en-US" sz="3000" dirty="0" smtClean="0"/>
              <a:t>Duty is define as the responsibilities of an athletic trainer or a person in a given position:</a:t>
            </a:r>
          </a:p>
          <a:p>
            <a:pPr lvl="2"/>
            <a:r>
              <a:rPr lang="en-US" sz="2800" dirty="0" smtClean="0"/>
              <a:t>Job description</a:t>
            </a:r>
          </a:p>
          <a:p>
            <a:pPr lvl="2"/>
            <a:r>
              <a:rPr lang="en-US" sz="2800" dirty="0" smtClean="0"/>
              <a:t>Standard of care – determined by the duty</a:t>
            </a:r>
          </a:p>
          <a:p>
            <a:pPr lvl="2"/>
            <a:r>
              <a:rPr lang="en-US" sz="2800" dirty="0" smtClean="0"/>
              <a:t>Athletic trainer domains</a:t>
            </a:r>
          </a:p>
        </p:txBody>
      </p:sp>
    </p:spTree>
    <p:extLst>
      <p:ext uri="{BB962C8B-B14F-4D97-AF65-F5344CB8AC3E}">
        <p14:creationId xmlns:p14="http://schemas.microsoft.com/office/powerpoint/2010/main" val="3265725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constitutes breach of duty?</a:t>
            </a:r>
            <a:endParaRPr lang="en-US" dirty="0"/>
          </a:p>
        </p:txBody>
      </p:sp>
      <p:sp>
        <p:nvSpPr>
          <p:cNvPr id="3" name="Content Placeholder 2"/>
          <p:cNvSpPr>
            <a:spLocks noGrp="1"/>
          </p:cNvSpPr>
          <p:nvPr>
            <p:ph sz="quarter" idx="13"/>
          </p:nvPr>
        </p:nvSpPr>
        <p:spPr/>
        <p:txBody>
          <a:bodyPr>
            <a:noAutofit/>
          </a:bodyPr>
          <a:lstStyle/>
          <a:p>
            <a:r>
              <a:rPr lang="en-US" sz="3200" dirty="0" smtClean="0"/>
              <a:t>Non-</a:t>
            </a:r>
            <a:r>
              <a:rPr lang="en-US" sz="3200" dirty="0" err="1" smtClean="0"/>
              <a:t>feasnace</a:t>
            </a:r>
            <a:r>
              <a:rPr lang="en-US" sz="3200" dirty="0" smtClean="0"/>
              <a:t>: not </a:t>
            </a:r>
            <a:r>
              <a:rPr lang="en-US" sz="3200" dirty="0" err="1" smtClean="0"/>
              <a:t>fullfilling</a:t>
            </a:r>
            <a:r>
              <a:rPr lang="en-US" sz="3200" dirty="0" smtClean="0"/>
              <a:t> legal duty – “”didn’t do something that you should have done”</a:t>
            </a:r>
          </a:p>
          <a:p>
            <a:r>
              <a:rPr lang="en-US" sz="3200" dirty="0" smtClean="0"/>
              <a:t>Misfeasance: doing something we should be doing, but improperly</a:t>
            </a:r>
          </a:p>
          <a:p>
            <a:r>
              <a:rPr lang="en-US" sz="3200" dirty="0" smtClean="0"/>
              <a:t>Malfeasance: doing something we have no duty to perform</a:t>
            </a:r>
            <a:endParaRPr lang="en-US" sz="3200" dirty="0"/>
          </a:p>
        </p:txBody>
      </p:sp>
    </p:spTree>
    <p:extLst>
      <p:ext uri="{BB962C8B-B14F-4D97-AF65-F5344CB8AC3E}">
        <p14:creationId xmlns:p14="http://schemas.microsoft.com/office/powerpoint/2010/main" val="1521702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an act of commission?</a:t>
            </a:r>
            <a:endParaRPr lang="en-US" dirty="0"/>
          </a:p>
        </p:txBody>
      </p:sp>
      <p:sp>
        <p:nvSpPr>
          <p:cNvPr id="3" name="Content Placeholder 2"/>
          <p:cNvSpPr>
            <a:spLocks noGrp="1"/>
          </p:cNvSpPr>
          <p:nvPr>
            <p:ph sz="quarter" idx="13"/>
          </p:nvPr>
        </p:nvSpPr>
        <p:spPr/>
        <p:txBody>
          <a:bodyPr>
            <a:normAutofit/>
          </a:bodyPr>
          <a:lstStyle/>
          <a:p>
            <a:r>
              <a:rPr lang="en-US" sz="3200" dirty="0" smtClean="0"/>
              <a:t>Commits an act that is not legally his or hers to perform</a:t>
            </a:r>
            <a:endParaRPr lang="en-US" sz="3200" dirty="0"/>
          </a:p>
        </p:txBody>
      </p:sp>
    </p:spTree>
    <p:extLst>
      <p:ext uri="{BB962C8B-B14F-4D97-AF65-F5344CB8AC3E}">
        <p14:creationId xmlns:p14="http://schemas.microsoft.com/office/powerpoint/2010/main" val="3555886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is negligence alleged?</a:t>
            </a:r>
            <a:endParaRPr lang="en-US" dirty="0"/>
          </a:p>
        </p:txBody>
      </p:sp>
      <p:sp>
        <p:nvSpPr>
          <p:cNvPr id="3" name="Content Placeholder 2"/>
          <p:cNvSpPr>
            <a:spLocks noGrp="1"/>
          </p:cNvSpPr>
          <p:nvPr>
            <p:ph sz="quarter" idx="13"/>
          </p:nvPr>
        </p:nvSpPr>
        <p:spPr/>
        <p:txBody>
          <a:bodyPr>
            <a:normAutofit/>
          </a:bodyPr>
          <a:lstStyle/>
          <a:p>
            <a:r>
              <a:rPr lang="en-US" sz="3200" dirty="0"/>
              <a:t>When an individual does something that a reasonably prudent person would not do or fails to do something that a reasonably prudent person would do under circumstances similar to those shown by the </a:t>
            </a:r>
            <a:r>
              <a:rPr lang="en-US" sz="3200" dirty="0" smtClean="0"/>
              <a:t>evidence.</a:t>
            </a:r>
            <a:endParaRPr lang="en-US" sz="3200" dirty="0"/>
          </a:p>
          <a:p>
            <a:endParaRPr lang="en-US" sz="3200" dirty="0"/>
          </a:p>
        </p:txBody>
      </p:sp>
    </p:spTree>
    <p:extLst>
      <p:ext uri="{BB962C8B-B14F-4D97-AF65-F5344CB8AC3E}">
        <p14:creationId xmlns:p14="http://schemas.microsoft.com/office/powerpoint/2010/main" val="4171577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negligence</a:t>
            </a:r>
            <a:endParaRPr lang="en-US" dirty="0"/>
          </a:p>
        </p:txBody>
      </p:sp>
      <p:sp>
        <p:nvSpPr>
          <p:cNvPr id="3" name="Content Placeholder 2"/>
          <p:cNvSpPr>
            <a:spLocks noGrp="1"/>
          </p:cNvSpPr>
          <p:nvPr>
            <p:ph sz="quarter" idx="13"/>
          </p:nvPr>
        </p:nvSpPr>
        <p:spPr/>
        <p:txBody>
          <a:bodyPr>
            <a:normAutofit/>
          </a:bodyPr>
          <a:lstStyle/>
          <a:p>
            <a:r>
              <a:rPr lang="en-US" sz="3200" dirty="0" smtClean="0"/>
              <a:t>Contributory negligence: the degree to which the injured athlete is determined to have contributed to his/her own injury</a:t>
            </a:r>
          </a:p>
          <a:p>
            <a:r>
              <a:rPr lang="en-US" sz="3200" dirty="0" smtClean="0"/>
              <a:t>Comparative </a:t>
            </a:r>
            <a:r>
              <a:rPr lang="en-US" sz="3200" dirty="0"/>
              <a:t>n</a:t>
            </a:r>
            <a:r>
              <a:rPr lang="en-US" sz="3200" dirty="0" smtClean="0"/>
              <a:t>egligence: similar to the above, but does not include the part of the defendant</a:t>
            </a:r>
            <a:endParaRPr lang="en-US" sz="3200" dirty="0"/>
          </a:p>
        </p:txBody>
      </p:sp>
    </p:spTree>
    <p:extLst>
      <p:ext uri="{BB962C8B-B14F-4D97-AF65-F5344CB8AC3E}">
        <p14:creationId xmlns:p14="http://schemas.microsoft.com/office/powerpoint/2010/main" val="26933123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TC104033927[[fn=Main Event]]</Template>
  <TotalTime>468</TotalTime>
  <Words>890</Words>
  <Application>Microsoft Office PowerPoint</Application>
  <PresentationFormat>Widescreen</PresentationFormat>
  <Paragraphs>82</Paragraphs>
  <Slides>23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Impact</vt:lpstr>
      <vt:lpstr>Tahoma</vt:lpstr>
      <vt:lpstr>Main Event</vt:lpstr>
      <vt:lpstr>Unit 2: Legal Concerns</vt:lpstr>
      <vt:lpstr>What is liability?</vt:lpstr>
      <vt:lpstr>What is negligence?</vt:lpstr>
      <vt:lpstr>What is a tort?</vt:lpstr>
      <vt:lpstr>What is an act of omission?</vt:lpstr>
      <vt:lpstr>What constitutes breach of duty?</vt:lpstr>
      <vt:lpstr>What is an act of commission?</vt:lpstr>
      <vt:lpstr>When is negligence alleged?</vt:lpstr>
      <vt:lpstr>Types of negligence</vt:lpstr>
      <vt:lpstr>Defenses against negligence:</vt:lpstr>
      <vt:lpstr>What is a statute of limitations?</vt:lpstr>
      <vt:lpstr>Assumption of risk</vt:lpstr>
      <vt:lpstr>Family files Wrongful Death suit</vt:lpstr>
      <vt:lpstr>How does a coach reduce his or her chance of litigation?</vt:lpstr>
      <vt:lpstr>How does an athletic trainer reduce his or her chance of litigation?</vt:lpstr>
      <vt:lpstr>How does an athletic trainer reduce his or her chance of litigation?</vt:lpstr>
      <vt:lpstr>How does an athletic trainer reduce his or her chance of litigation? </vt:lpstr>
      <vt:lpstr>Consent</vt:lpstr>
      <vt:lpstr>Record Storage</vt:lpstr>
      <vt:lpstr>How does an athletic trainer reduce his or her chance of litigation?</vt:lpstr>
      <vt:lpstr>What is hipaa?</vt:lpstr>
      <vt:lpstr>What is ferpa?</vt:lpstr>
      <vt:lpstr>Product Liability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Legal Concerns</dc:title>
  <dc:creator>Foster, Amy B.</dc:creator>
  <cp:lastModifiedBy>Del Buono, Amanda M.</cp:lastModifiedBy>
  <cp:revision>22</cp:revision>
  <dcterms:created xsi:type="dcterms:W3CDTF">2014-09-09T11:34:02Z</dcterms:created>
  <dcterms:modified xsi:type="dcterms:W3CDTF">2016-02-22T12:58:05Z</dcterms:modified>
</cp:coreProperties>
</file>