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60" r:id="rId5"/>
    <p:sldId id="267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7315200" cy="96012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85" d="100"/>
          <a:sy n="85" d="100"/>
        </p:scale>
        <p:origin x="90" y="3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26" tIns="48413" rIns="96826" bIns="48413" numCol="1" anchor="t" anchorCtr="0" compatLnSpc="1">
            <a:prstTxWarp prst="textNoShape">
              <a:avLst/>
            </a:prstTxWarp>
          </a:bodyPr>
          <a:lstStyle>
            <a:lvl1pPr defTabSz="968375">
              <a:defRPr sz="1300"/>
            </a:lvl1pPr>
          </a:lstStyle>
          <a:p>
            <a:endParaRPr lang="es-MX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26" tIns="48413" rIns="96826" bIns="48413" numCol="1" anchor="t" anchorCtr="0" compatLnSpc="1">
            <a:prstTxWarp prst="textNoShape">
              <a:avLst/>
            </a:prstTxWarp>
          </a:bodyPr>
          <a:lstStyle>
            <a:lvl1pPr algn="r" defTabSz="968375">
              <a:defRPr sz="1300"/>
            </a:lvl1pPr>
          </a:lstStyle>
          <a:p>
            <a:endParaRPr lang="es-MX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26" tIns="48413" rIns="96826" bIns="48413" numCol="1" anchor="b" anchorCtr="0" compatLnSpc="1">
            <a:prstTxWarp prst="textNoShape">
              <a:avLst/>
            </a:prstTxWarp>
          </a:bodyPr>
          <a:lstStyle>
            <a:lvl1pPr defTabSz="968375">
              <a:defRPr sz="1300"/>
            </a:lvl1pPr>
          </a:lstStyle>
          <a:p>
            <a:endParaRPr lang="es-MX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26" tIns="48413" rIns="96826" bIns="48413" numCol="1" anchor="b" anchorCtr="0" compatLnSpc="1">
            <a:prstTxWarp prst="textNoShape">
              <a:avLst/>
            </a:prstTxWarp>
          </a:bodyPr>
          <a:lstStyle>
            <a:lvl1pPr algn="r" defTabSz="968375">
              <a:defRPr sz="1300"/>
            </a:lvl1pPr>
          </a:lstStyle>
          <a:p>
            <a:fld id="{3424FB5A-66ED-4648-9D35-52D11A0B1659}" type="slidenum">
              <a:rPr lang="es-MX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00763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26" tIns="48413" rIns="96826" bIns="48413" numCol="1" anchor="t" anchorCtr="0" compatLnSpc="1">
            <a:prstTxWarp prst="textNoShape">
              <a:avLst/>
            </a:prstTxWarp>
          </a:bodyPr>
          <a:lstStyle>
            <a:lvl1pPr defTabSz="968375">
              <a:defRPr sz="1300"/>
            </a:lvl1pPr>
          </a:lstStyle>
          <a:p>
            <a:endParaRPr lang="es-MX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26" tIns="48413" rIns="96826" bIns="48413" numCol="1" anchor="t" anchorCtr="0" compatLnSpc="1">
            <a:prstTxWarp prst="textNoShape">
              <a:avLst/>
            </a:prstTxWarp>
          </a:bodyPr>
          <a:lstStyle>
            <a:lvl1pPr algn="r" defTabSz="968375">
              <a:defRPr sz="1300"/>
            </a:lvl1pPr>
          </a:lstStyle>
          <a:p>
            <a:endParaRPr lang="es-MX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26" tIns="48413" rIns="96826" bIns="48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 smtClean="0"/>
              <a:t>Click to edit Master text styles</a:t>
            </a:r>
          </a:p>
          <a:p>
            <a:pPr lvl="1"/>
            <a:r>
              <a:rPr lang="es-MX" smtClean="0"/>
              <a:t>Second level</a:t>
            </a:r>
          </a:p>
          <a:p>
            <a:pPr lvl="2"/>
            <a:r>
              <a:rPr lang="es-MX" smtClean="0"/>
              <a:t>Third level</a:t>
            </a:r>
          </a:p>
          <a:p>
            <a:pPr lvl="3"/>
            <a:r>
              <a:rPr lang="es-MX" smtClean="0"/>
              <a:t>Fourth level</a:t>
            </a:r>
          </a:p>
          <a:p>
            <a:pPr lvl="4"/>
            <a:r>
              <a:rPr lang="es-MX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26" tIns="48413" rIns="96826" bIns="48413" numCol="1" anchor="b" anchorCtr="0" compatLnSpc="1">
            <a:prstTxWarp prst="textNoShape">
              <a:avLst/>
            </a:prstTxWarp>
          </a:bodyPr>
          <a:lstStyle>
            <a:lvl1pPr defTabSz="968375">
              <a:defRPr sz="1300"/>
            </a:lvl1pPr>
          </a:lstStyle>
          <a:p>
            <a:endParaRPr lang="es-MX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26" tIns="48413" rIns="96826" bIns="48413" numCol="1" anchor="b" anchorCtr="0" compatLnSpc="1">
            <a:prstTxWarp prst="textNoShape">
              <a:avLst/>
            </a:prstTxWarp>
          </a:bodyPr>
          <a:lstStyle>
            <a:lvl1pPr algn="r" defTabSz="968375">
              <a:defRPr sz="1300"/>
            </a:lvl1pPr>
          </a:lstStyle>
          <a:p>
            <a:fld id="{C6B28D95-53A5-4803-B78A-E8FAAE1936CA}" type="slidenum">
              <a:rPr lang="es-MX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05336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8E61D0-F53D-48BE-AD57-540E34934731}" type="slidenum">
              <a:rPr lang="es-MX"/>
              <a:pPr/>
              <a:t>1</a:t>
            </a:fld>
            <a:endParaRPr lang="es-MX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Daily Bell Assignment – Write a paragraph detailing what you believe would the average day in the life of a Certified Athletic Trainer here at </a:t>
            </a:r>
            <a:r>
              <a:rPr lang="en-US" smtClean="0"/>
              <a:t>Mallard Creek H.S</a:t>
            </a:r>
            <a:r>
              <a:rPr lang="en-US" dirty="0"/>
              <a:t>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14812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http://www.timetoast.com/timelines/timeline-of-history-of-athletic-training</a:t>
            </a:r>
          </a:p>
          <a:p>
            <a:r>
              <a:rPr lang="en-US" dirty="0" smtClean="0"/>
              <a:t>Interactive Timeline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B28D95-53A5-4803-B78A-E8FAAE1936CA}" type="slidenum">
              <a:rPr lang="es-MX" smtClean="0"/>
              <a:pPr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9934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4099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410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02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410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0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1308724-5A54-4A4B-B40D-9278E0CFC2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A16968-9D58-4335-8188-0CB6E3F7B2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07FE5B-8FA8-46CC-88C8-4F501684EA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4CEB7-4255-4002-9DA9-E4BEB4D1A3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EB012D-E851-4A88-9CD3-B6F75798CB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D34FA7-56F1-4C5A-B028-0E55351DB5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9BED5E-99F3-442A-8892-1DB0CF1C7E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2A3D77-78BF-4BB8-AE95-1B24A09E0B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1BB587-CF9E-44B0-9D96-CFC25A07EE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C68A36-C83B-46E5-AA38-ED22E9DF63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610AB3-667E-45F2-A3CE-2046EB08C7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AE82C46-9A08-42EB-9B1A-0346B6B1674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Sports Medicine 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Unit 1A</a:t>
            </a:r>
          </a:p>
          <a:p>
            <a:r>
              <a:rPr lang="en-US"/>
              <a:t>The History of Sports Medicine</a:t>
            </a:r>
          </a:p>
          <a:p>
            <a:r>
              <a:rPr lang="en-US"/>
              <a:t>The Sports Medicine Team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Central Team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athlete</a:t>
            </a:r>
          </a:p>
          <a:p>
            <a:r>
              <a:rPr lang="en-US" dirty="0"/>
              <a:t>The athlete’s parent or guardian</a:t>
            </a:r>
          </a:p>
          <a:p>
            <a:r>
              <a:rPr lang="en-US" dirty="0"/>
              <a:t>The Team physician</a:t>
            </a:r>
          </a:p>
          <a:p>
            <a:r>
              <a:rPr lang="en-US" dirty="0"/>
              <a:t>Certified Athletic Trainer</a:t>
            </a:r>
          </a:p>
          <a:p>
            <a:r>
              <a:rPr lang="en-US" dirty="0"/>
              <a:t>Coach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Peripheral Team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Primary care physician</a:t>
            </a:r>
          </a:p>
          <a:p>
            <a:r>
              <a:rPr lang="en-US"/>
              <a:t>Student assistant</a:t>
            </a:r>
          </a:p>
          <a:p>
            <a:r>
              <a:rPr lang="en-US"/>
              <a:t>Pediatrician</a:t>
            </a:r>
          </a:p>
          <a:p>
            <a:r>
              <a:rPr lang="en-US"/>
              <a:t>Cardiologist</a:t>
            </a:r>
          </a:p>
          <a:p>
            <a:r>
              <a:rPr lang="en-US"/>
              <a:t>Dentist</a:t>
            </a:r>
          </a:p>
          <a:p>
            <a:r>
              <a:rPr lang="en-US"/>
              <a:t>Etc.</a:t>
            </a:r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Brief History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Sports medicine and Athletic Training date back to ancient Rome</a:t>
            </a:r>
          </a:p>
          <a:p>
            <a:r>
              <a:rPr lang="en-US" dirty="0"/>
              <a:t>The first “athletic trainers” were actually physicians working with gladiators</a:t>
            </a:r>
          </a:p>
          <a:p>
            <a:pPr lvl="1"/>
            <a:r>
              <a:rPr lang="en-US" dirty="0"/>
              <a:t>The most famous was </a:t>
            </a:r>
            <a:r>
              <a:rPr lang="en-US" i="1" dirty="0" err="1"/>
              <a:t>Herodicus</a:t>
            </a:r>
            <a:r>
              <a:rPr lang="en-US" i="1" dirty="0"/>
              <a:t> of Megara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Brief History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Roman Empire fell and interest in athletics declined</a:t>
            </a:r>
          </a:p>
          <a:p>
            <a:pPr>
              <a:lnSpc>
                <a:spcPct val="90000"/>
              </a:lnSpc>
            </a:pPr>
            <a:r>
              <a:rPr lang="en-US" dirty="0"/>
              <a:t>Athletic Training did not emerge again until the early 20th century</a:t>
            </a:r>
          </a:p>
          <a:p>
            <a:pPr>
              <a:lnSpc>
                <a:spcPct val="90000"/>
              </a:lnSpc>
            </a:pPr>
            <a:r>
              <a:rPr lang="en-US" dirty="0"/>
              <a:t>Many early athletic trainers were team managers who taped ankles</a:t>
            </a:r>
          </a:p>
          <a:p>
            <a:pPr>
              <a:lnSpc>
                <a:spcPct val="90000"/>
              </a:lnSpc>
            </a:pPr>
            <a:r>
              <a:rPr lang="en-US" dirty="0"/>
              <a:t>Most were self taught and are responsible for a lot of techniques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Athletic Training Today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Athletic trainers are not the “jack of all trades” people who founded the profession</a:t>
            </a:r>
          </a:p>
          <a:p>
            <a:r>
              <a:rPr lang="en-US"/>
              <a:t>Highly trained professionals</a:t>
            </a:r>
          </a:p>
          <a:p>
            <a:r>
              <a:rPr lang="en-US"/>
              <a:t>Wide variety of skills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Sports Medicine Umbrella</a:t>
            </a:r>
            <a:endParaRPr lang="en-US" dirty="0"/>
          </a:p>
        </p:txBody>
      </p:sp>
      <p:pic>
        <p:nvPicPr>
          <p:cNvPr id="4" name="Picture 4" descr="MCj03110860000[1]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 rot="20451945">
            <a:off x="3297220" y="1834976"/>
            <a:ext cx="2856567" cy="2931992"/>
          </a:xfrm>
          <a:noFill/>
        </p:spPr>
      </p:pic>
      <p:sp>
        <p:nvSpPr>
          <p:cNvPr id="5" name="Rectangle 4"/>
          <p:cNvSpPr/>
          <p:nvPr/>
        </p:nvSpPr>
        <p:spPr>
          <a:xfrm>
            <a:off x="304800" y="3072348"/>
            <a:ext cx="3048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u="sng" dirty="0" smtClean="0"/>
              <a:t>Human Performance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 b="1" dirty="0" smtClean="0"/>
              <a:t>Exercise Physiology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 b="1" dirty="0" smtClean="0"/>
              <a:t>Biomechanics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 b="1" dirty="0" smtClean="0"/>
              <a:t>Sport Psychology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 b="1" dirty="0" smtClean="0"/>
              <a:t>Strength &amp; Conditioning Specialist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 b="1" dirty="0" smtClean="0"/>
              <a:t>Nutritionist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 b="1" dirty="0" smtClean="0"/>
              <a:t>Massage Therapist</a:t>
            </a:r>
            <a:endParaRPr lang="en-US" sz="2000" b="1" dirty="0"/>
          </a:p>
        </p:txBody>
      </p:sp>
      <p:sp>
        <p:nvSpPr>
          <p:cNvPr id="6" name="Rectangle 5"/>
          <p:cNvSpPr/>
          <p:nvPr/>
        </p:nvSpPr>
        <p:spPr>
          <a:xfrm>
            <a:off x="4419600" y="3124200"/>
            <a:ext cx="4572000" cy="298543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u="sng" dirty="0" smtClean="0"/>
              <a:t>Injury Prevention &amp; Recognition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600" b="1" dirty="0" smtClean="0"/>
              <a:t>Practice of Medicine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1600" b="1" dirty="0" smtClean="0"/>
              <a:t>Physician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1600" b="1" dirty="0" smtClean="0"/>
              <a:t>Physician Assistant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600" b="1" dirty="0" smtClean="0"/>
              <a:t>Physical Therapy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1600" b="1" dirty="0" smtClean="0"/>
              <a:t>Physical Therapist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1600" b="1" dirty="0" smtClean="0"/>
              <a:t>Physical Therapist Asst.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600" b="1" dirty="0" smtClean="0"/>
              <a:t>Athletic Training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Athletic Training Today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NATA-BOC Certified Athletic Trainer has a vital role in various settings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High schools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Colleges and Universities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World class amateur athletics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Professional athletics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Clinics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Industry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Sports Medicine?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term means different things to different groups</a:t>
            </a:r>
          </a:p>
          <a:p>
            <a:r>
              <a:rPr lang="en-US" dirty="0"/>
              <a:t>Encompasses many specialized areas</a:t>
            </a:r>
          </a:p>
          <a:p>
            <a:r>
              <a:rPr lang="en-US" dirty="0"/>
              <a:t>Athletic Training is just one of those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Activity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 a sheet of paper, without discussing it with your group, list 5 different areas that might be considered “sports medicine”  (You can not use Athletic Training)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Sports Medicine Team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Must work cooperatively</a:t>
            </a:r>
          </a:p>
          <a:p>
            <a:r>
              <a:rPr lang="en-US" dirty="0"/>
              <a:t>Consists of two parts</a:t>
            </a:r>
          </a:p>
          <a:p>
            <a:pPr lvl="1"/>
            <a:r>
              <a:rPr lang="en-US" dirty="0"/>
              <a:t>Central team</a:t>
            </a:r>
          </a:p>
          <a:p>
            <a:pPr lvl="1"/>
            <a:r>
              <a:rPr lang="en-US" dirty="0"/>
              <a:t>Peripheral team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MX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MX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203</TotalTime>
  <Words>317</Words>
  <Application>Microsoft Office PowerPoint</Application>
  <PresentationFormat>On-screen Show (4:3)</PresentationFormat>
  <Paragraphs>70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Tahoma</vt:lpstr>
      <vt:lpstr>Times New Roman</vt:lpstr>
      <vt:lpstr>Wingdings</vt:lpstr>
      <vt:lpstr>Blends</vt:lpstr>
      <vt:lpstr>Sports Medicine 1</vt:lpstr>
      <vt:lpstr>Brief History</vt:lpstr>
      <vt:lpstr>Brief History</vt:lpstr>
      <vt:lpstr>Athletic Training Today</vt:lpstr>
      <vt:lpstr>Sports Medicine Umbrella</vt:lpstr>
      <vt:lpstr>Athletic Training Today</vt:lpstr>
      <vt:lpstr>What is Sports Medicine?</vt:lpstr>
      <vt:lpstr>Activity</vt:lpstr>
      <vt:lpstr>The Sports Medicine Team</vt:lpstr>
      <vt:lpstr>The Central Team</vt:lpstr>
      <vt:lpstr>The Peripheral Team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Sports Medicine</dc:title>
  <dc:creator>White Knoll High School</dc:creator>
  <cp:lastModifiedBy>Del Buono, Amanda M.</cp:lastModifiedBy>
  <cp:revision>27</cp:revision>
  <dcterms:created xsi:type="dcterms:W3CDTF">2003-08-08T10:32:46Z</dcterms:created>
  <dcterms:modified xsi:type="dcterms:W3CDTF">2015-09-16T12:26:26Z</dcterms:modified>
</cp:coreProperties>
</file>