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257" r:id="rId3"/>
    <p:sldId id="277" r:id="rId4"/>
    <p:sldId id="278" r:id="rId5"/>
    <p:sldId id="279" r:id="rId6"/>
    <p:sldId id="280" r:id="rId7"/>
    <p:sldId id="284" r:id="rId8"/>
    <p:sldId id="283" r:id="rId9"/>
    <p:sldId id="285" r:id="rId10"/>
    <p:sldId id="258" r:id="rId11"/>
    <p:sldId id="259" r:id="rId12"/>
    <p:sldId id="260" r:id="rId13"/>
    <p:sldId id="261" r:id="rId14"/>
    <p:sldId id="286" r:id="rId15"/>
    <p:sldId id="262" r:id="rId16"/>
    <p:sldId id="264" r:id="rId17"/>
    <p:sldId id="287" r:id="rId18"/>
    <p:sldId id="288" r:id="rId19"/>
    <p:sldId id="289" r:id="rId20"/>
    <p:sldId id="290" r:id="rId21"/>
    <p:sldId id="291" r:id="rId22"/>
    <p:sldId id="265" r:id="rId23"/>
    <p:sldId id="266" r:id="rId24"/>
    <p:sldId id="267" r:id="rId25"/>
    <p:sldId id="268" r:id="rId26"/>
    <p:sldId id="269" r:id="rId27"/>
    <p:sldId id="270" r:id="rId28"/>
    <p:sldId id="271" r:id="rId29"/>
    <p:sldId id="293" r:id="rId30"/>
    <p:sldId id="292" r:id="rId31"/>
    <p:sldId id="272" r:id="rId32"/>
    <p:sldId id="273" r:id="rId33"/>
    <p:sldId id="274" r:id="rId34"/>
    <p:sldId id="275" r:id="rId35"/>
    <p:sldId id="294" r:id="rId36"/>
    <p:sldId id="276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42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897E8-7E09-463F-9E39-50F9278CACAC}" type="datetimeFigureOut">
              <a:rPr lang="en-CA" smtClean="0"/>
              <a:t>2015-09-14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69AC0-C738-4378-9C61-D6470B5B53C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5033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69AC0-C738-4378-9C61-D6470B5B53C9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9697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298F5-9C0C-46A2-9283-99D50C0F369B}" type="datetimeFigureOut">
              <a:rPr lang="en-US"/>
              <a:pPr>
                <a:defRPr/>
              </a:pPr>
              <a:t>9/14/2015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2258346-EB91-47E7-AC98-97EA4ABAE6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71899-4A3F-45D5-80F6-97D1DF1E5215}" type="datetimeFigureOut">
              <a:rPr lang="en-US"/>
              <a:pPr>
                <a:defRPr/>
              </a:pPr>
              <a:t>9/14/2015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DB817-949F-4351-8225-901674101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96F3B-3A75-4553-ABCE-847C303BB32E}" type="datetimeFigureOut">
              <a:rPr lang="en-US"/>
              <a:pPr>
                <a:defRPr/>
              </a:pPr>
              <a:t>9/14/2015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92AB-58F1-407E-AB95-BA8DDFDA9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8B3DB-CBA1-4D57-AAE8-E6557B140C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844333"/>
      </p:ext>
    </p:extLst>
  </p:cSld>
  <p:clrMapOvr>
    <a:masterClrMapping/>
  </p:clrMapOvr>
  <p:transition spd="med">
    <p:strips dir="l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9D659-E18F-4E9D-A463-B5CD54E94D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164114"/>
      </p:ext>
    </p:extLst>
  </p:cSld>
  <p:clrMapOvr>
    <a:masterClrMapping/>
  </p:clrMapOvr>
  <p:transition spd="med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BDDFF-338A-4026-A882-5C580C2F6C2B}" type="datetimeFigureOut">
              <a:rPr lang="en-US"/>
              <a:pPr>
                <a:defRPr/>
              </a:pPr>
              <a:t>9/14/2015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2FB45-D8AB-49C0-8C5E-D4E56C9C15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92687-2CFA-4CCC-B70C-B9ADFEB01BF2}" type="datetimeFigureOut">
              <a:rPr lang="en-US"/>
              <a:pPr>
                <a:defRPr/>
              </a:pPr>
              <a:t>9/14/2015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1517C-0F31-46E8-B28F-B3B09CF90F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BCB5C-71C4-43C8-9F41-85F986C952C6}" type="datetimeFigureOut">
              <a:rPr lang="en-US"/>
              <a:pPr>
                <a:defRPr/>
              </a:pPr>
              <a:t>9/14/2015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FE2C5-23BA-4A37-9F92-E3EFC6D43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00006-9675-4F43-B17E-81D91D5C5DF7}" type="datetimeFigureOut">
              <a:rPr lang="en-US"/>
              <a:pPr>
                <a:defRPr/>
              </a:pPr>
              <a:t>9/14/2015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11500-7495-41DE-8E52-E08A39E71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4EA0B-A524-4F53-8A34-2989C0417538}" type="datetimeFigureOut">
              <a:rPr lang="en-US"/>
              <a:pPr>
                <a:defRPr/>
              </a:pPr>
              <a:t>9/14/2015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8F123-DDB3-41E0-9966-FC22EE7E3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A91D7-CF73-4C89-BF48-020D11BD1044}" type="datetimeFigureOut">
              <a:rPr lang="en-US"/>
              <a:pPr>
                <a:defRPr/>
              </a:pPr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69E7F-36DF-44F6-AB2C-18E5015F0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E4868-20BA-4570-93B2-AF3891F6C1F5}" type="datetimeFigureOut">
              <a:rPr lang="en-US"/>
              <a:pPr>
                <a:defRPr/>
              </a:pPr>
              <a:t>9/14/2015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D064D-16AD-4A04-BA52-6000DAA63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44D5B-6D70-4308-A2C7-491E931E9286}" type="datetimeFigureOut">
              <a:rPr lang="en-US"/>
              <a:pPr>
                <a:defRPr/>
              </a:pPr>
              <a:t>9/14/2015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AF940-57BD-467C-BD50-1B6D950251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7DC75DC-1CD2-47FD-B95F-4A4499DD710C}" type="datetimeFigureOut">
              <a:rPr lang="en-US"/>
              <a:pPr>
                <a:defRPr/>
              </a:pPr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AF901B10-0052-4E18-96CE-318529970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6" r:id="rId2"/>
    <p:sldLayoutId id="2147483684" r:id="rId3"/>
    <p:sldLayoutId id="2147483677" r:id="rId4"/>
    <p:sldLayoutId id="2147483678" r:id="rId5"/>
    <p:sldLayoutId id="2147483679" r:id="rId6"/>
    <p:sldLayoutId id="2147483680" r:id="rId7"/>
    <p:sldLayoutId id="2147483685" r:id="rId8"/>
    <p:sldLayoutId id="2147483686" r:id="rId9"/>
    <p:sldLayoutId id="2147483681" r:id="rId10"/>
    <p:sldLayoutId id="2147483682" r:id="rId11"/>
    <p:sldLayoutId id="2147483687" r:id="rId12"/>
    <p:sldLayoutId id="2147483688" r:id="rId13"/>
  </p:sldLayoutIdLst>
  <p:transition>
    <p:dissolve/>
  </p:transition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Xim8rU7lY8" TargetMode="Externa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IU6s20w_fE" TargetMode="Externa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0ZglCFfzKwA&amp;feature=related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hyperlink" Target="http://images.google.com/imgres?imgurl=http://yalenewhavenhealth.org/hwdb/images/hwstd/medical/firstaid/h5550949.jpg&amp;imgrefurl=http://yalenewhavenhealth.org/library/healthguide/IllnessConditions/topic.asp%3Fhwid%3Daa111986&amp;h=300&amp;w=280&amp;sz=18&amp;tbnid=OgWY8tGeXBwJ:&amp;tbnh=110&amp;tbnw=103&amp;start=37&amp;prev=/images%3Fq%3Dheimlich%2Bmaneuver%26start%3D20%26hl%3Den%26lr%3D%26sa%3DN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6aZxH_J9g_0&amp;feature=related" TargetMode="Externa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6.gif"/><Relationship Id="rId4" Type="http://schemas.openxmlformats.org/officeDocument/2006/relationships/image" Target="../media/image25.gi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" TargetMode="External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oogleimages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GbttJ-5do9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smtClean="0">
                <a:solidFill>
                  <a:schemeClr val="tx1"/>
                </a:solidFill>
                <a:latin typeface="Bernard MT Condensed" pitchFamily="18" charset="0"/>
              </a:rPr>
              <a:t>A High School beginners guide to</a:t>
            </a:r>
          </a:p>
          <a:p>
            <a:r>
              <a:rPr lang="en-US" sz="3600" smtClean="0">
                <a:solidFill>
                  <a:schemeClr val="tx1"/>
                </a:solidFill>
                <a:latin typeface="Bernard MT Condensed" pitchFamily="18" charset="0"/>
              </a:rPr>
              <a:t>CPR</a:t>
            </a:r>
          </a:p>
        </p:txBody>
      </p:sp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sz="5400" dirty="0" smtClean="0">
                <a:latin typeface="Bernard MT Condensed" pitchFamily="18" charset="0"/>
              </a:rPr>
              <a:t>CPR Introduction</a:t>
            </a:r>
          </a:p>
        </p:txBody>
      </p:sp>
    </p:spTree>
  </p:cSld>
  <p:clrMapOvr>
    <a:masterClrMapping/>
  </p:clrMapOvr>
  <p:transition>
    <p:dissolv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smtClean="0">
                <a:solidFill>
                  <a:schemeClr val="tx1"/>
                </a:solidFill>
                <a:latin typeface="Baskerville Old Face" pitchFamily="18" charset="0"/>
              </a:rPr>
              <a:t>The first important steps in giving CPR are….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US" sz="4400" u="sng" smtClean="0">
                <a:latin typeface="Baskerville Old Face" pitchFamily="18" charset="0"/>
              </a:rPr>
              <a:t>The three C’s!! </a:t>
            </a:r>
          </a:p>
          <a:p>
            <a:pPr algn="ctr">
              <a:buFont typeface="Wingdings 2" pitchFamily="18" charset="2"/>
              <a:buNone/>
            </a:pPr>
            <a:endParaRPr lang="en-US" u="sng" smtClean="0"/>
          </a:p>
        </p:txBody>
      </p:sp>
      <p:sp>
        <p:nvSpPr>
          <p:cNvPr id="4" name="Rectangle 3"/>
          <p:cNvSpPr/>
          <p:nvPr/>
        </p:nvSpPr>
        <p:spPr>
          <a:xfrm>
            <a:off x="3200400" y="2590800"/>
            <a:ext cx="346921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doni MT Black" pitchFamily="18" charset="0"/>
              </a:rPr>
              <a:t>CHECK</a:t>
            </a:r>
          </a:p>
        </p:txBody>
      </p:sp>
      <p:sp>
        <p:nvSpPr>
          <p:cNvPr id="5" name="Rectangle 4"/>
          <p:cNvSpPr/>
          <p:nvPr/>
        </p:nvSpPr>
        <p:spPr>
          <a:xfrm>
            <a:off x="3200400" y="3505200"/>
            <a:ext cx="273985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doni MT Black" pitchFamily="18" charset="0"/>
              </a:rPr>
              <a:t>CALL</a:t>
            </a:r>
          </a:p>
        </p:txBody>
      </p:sp>
      <p:sp>
        <p:nvSpPr>
          <p:cNvPr id="6" name="Rectangle 5"/>
          <p:cNvSpPr/>
          <p:nvPr/>
        </p:nvSpPr>
        <p:spPr>
          <a:xfrm>
            <a:off x="3276600" y="4495800"/>
            <a:ext cx="2879314" cy="923330"/>
          </a:xfrm>
          <a:prstGeom prst="rect">
            <a:avLst/>
          </a:prstGeom>
          <a:noFill/>
        </p:spPr>
        <p:txBody>
          <a:bodyPr wrap="none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doni MT Black" pitchFamily="18" charset="0"/>
              </a:rPr>
              <a:t>CARE</a:t>
            </a:r>
          </a:p>
        </p:txBody>
      </p:sp>
    </p:spTree>
  </p:cSld>
  <p:clrMapOvr>
    <a:masterClrMapping/>
  </p:clrMapOvr>
  <p:transition>
    <p:dissolv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dirty="0" smtClean="0"/>
              <a:t>Is the scene safe?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 Check to make sure that the scene is safe!!! Fire, wires, gas, glass, spills, traffic, falling objects etc.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Make sure you are also taking care of yourself!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Assess what might have happened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 Is there anyone around who can also help? Ask others around the scene for as much help as they can offer!</a:t>
            </a:r>
          </a:p>
          <a:p>
            <a:pPr lvl="1"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2819400" y="304800"/>
            <a:ext cx="3886200" cy="110799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CHECK</a:t>
            </a:r>
          </a:p>
        </p:txBody>
      </p:sp>
      <p:pic>
        <p:nvPicPr>
          <p:cNvPr id="9220" name="Picture 2" descr="C:\Documents and Settings\Owner.YOUR-7F4756E2FA\Local Settings\Temporary Internet Files\Content.IE5\QZBY7JGX\MCBD07261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4343400"/>
            <a:ext cx="2971800" cy="235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dirty="0" smtClean="0"/>
              <a:t>Calling for help is often the most important action you can take to help an ill or injured person.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Call 911 or the local emergency number (If there are other people at the scene, ask someone else to call for you to help!)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If you’re by yourself, call 911 and/or get AED before you start CPR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Give the 911 operator the correct information about your location, victim, what happened and any other information you can. Be the last to hang up!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0" y="304800"/>
            <a:ext cx="3124200" cy="110799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CALL</a:t>
            </a:r>
          </a:p>
        </p:txBody>
      </p:sp>
      <p:pic>
        <p:nvPicPr>
          <p:cNvPr id="10245" name="Picture 2" descr="C:\Documents and Settings\Owner.YOUR-7F4756E2FA\Local Settings\Temporary Internet Files\Content.IE5\613SZQSL\MCj042382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52400"/>
            <a:ext cx="1335088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7" name="AutoShape 7" descr="data:image/jpg;base64,/9j/4AAQSkZJRgABAQAAAQABAAD/2wBDAAkGBwgHBgkIBwgKCgkLDRYPDQwMDRsUFRAWIB0iIiAdHx8kKDQsJCYxJx8fLT0tMTU3Ojo6Iys/RD84QzQ5Ojf/2wBDAQoKCg0MDRoPDxo3JR8lNzc3Nzc3Nzc3Nzc3Nzc3Nzc3Nzc3Nzc3Nzc3Nzc3Nzc3Nzc3Nzc3Nzc3Nzc3Nzc3Nzf/wAARCAClAOEDASIAAhEBAxEB/8QAHAAAAgIDAQEAAAAAAAAAAAAAAAcBBgQFCAID/8QASBAAAQMDAQQECwQJAQcFAAAAAQACAwQFEQYHEiExE0FRYRQiNDZxc4GRobGyMnLB0RUWFyMzNVJVYnQkJkJDRJLiRaKk4fD/xAAbAQABBQEBAAAAAAAAAAAAAAAAAgMEBQYBB//EADcRAAEDAgMFBwMDAgcAAAAAAAEAAgMEEQUSIQYxQVFxExQyMzRhwSKBsRWh0SNTJDVikeHw8f/aAAwDAQACEQMRAD8AeKELzI9kbHPe4Na0ZJJwAEIQDlBCXGotpcUErqexwtmI4Gpl+xn/ABHM+ngFVZNf6kkfvCtawf0tiaB8clR31MbTberun2frJm57Bo908epSkxQ7SL5TvAqRBVNzxa5m6fePyTC0vrG3X8CON3Q1QHjQSHj6QesJTJ2PNgo9Xg9VSDM9txzGqsyEITyrEIQhCEIQhCEKHclKh3JCFAUFUjaTqaqskVLT22YRVMpLnO3QcMHp7SqH+vmpMfzI+yJn5KPJUtYbFXFHgdTVxCVhAB53/hPTKkKkbMr3cLzT1rrjP0zontaw7oGAR3K7jmnmODxcKuqqd1NK6J+8KUIQlJhCEIQhCgjKlQUIUY4I7kE4Sq1xrW50moJqS1VXRRU4DH+IHZfzPPsSJJBGLlTKGhlrZOzj3701eXEqQkV+vmpDwNxPsiZ+SbmjqyouGnKGrq3780sQc92AMn2JuKdshsFJr8InoWB8hGptp/4t0hCE+qpQljtU1G9uLJSuwHNDqot6weTfbzTKleI4nPcQA1pJJK51u9c+53SqrpHFxnlL25/p/wCEe7Ci1UmVlhxWg2do2z1JkeLhmv34LDQg8OaYemNnTa+3MrLrNLE6VuWRRnGB1ZKgRxukNmra1tfBRsD5jvS85r60tTNSVDKimkdHNG7eY5vUVvdY6Vn05Usy8zUkn8OVwwc/0nvVd5rjmujdYpyGaKriD2atKf8ApO9R36zw1jfFk+xKz+l45+/gfQVuhhKDZLdfBrxLb5HeJVM3mj/NvH4jKb4x1K1hfnZfivN8Vo+6VToxu3jovSEITqrkIQoJwEIQvlUzx09PJNM8NjY0uc49QC9TSRxROfI8NY0ZJJwAlFr7Wn6W37Za3/7Hn97IOHS9w/x+abkkEbbqdQUElbKGMGnEquaqvDr7e563/lHxYgepg5e1ahHMfNHWqgkuOYr06GJsUbWM3AJpbGvI7l61n0pkJb7GvI7l61n0pkK0p/LavOMb9fJ1+FKEIT6qkIQhCEKCcKchYN3udJaaN9XXTNjiYOZPEnsA6yuEgb11rXOIa0XKw9UXuKw2eesl4vxuxMHNzzyCQM0r5pnyyu3pJHFzndpPFbvV+pp9R1/SFpjpYiRDFn7I7T3laHhnACq6iXtDpuXomB4aaOEuf43b/b2QE+tAeaFr9QEhRzT60B5oWz1ATlH4iom1Xp2dfhWFCEKxWFWi1pOabS9zkacOEDg095GB80gTzT22hgnR9xwM/u/xCRPWq6sP1ALcbKtHd3u9/j/lZdnpvC7rR054iWdjT6M8V0W1rWMDGjAaMABc/wCk3Nbqe1ucPFFS3OV0HwHNO0Y+klQNqnHt4xwtdVjaJRCt0rWeKC+ECZp7MHj8MpG8uK6F1SWjTd03uXgkv0HC56CbrB9QKn7KvJge07gfythYKs0F7oaoEgRTsJx2Z4j3LohhGeHLqXNAO6Q4dRyuj7XL01upZRx6SFjs+loKVRneFF2qjGaOTqFloQhTlkULzIcMcR1Bel4l4xu9CCujekTqjVVzvU0kFRL0dKx5Agj4NODjxjzKrvyC+1X5XP61/wBRXzjjfLI2ONpc9xw1o5k9ypnuL3EFeq00UVPAA0BoXlCzLpbp7VVeCVWBKGNc5o6iRnHsWH1pNrGykxvbI3M03CaWxryO5etZ9KZCW+xryO5etZ9KZCtKfy2rzXG/XydfhShCE+qpCh3JSoKEFafVNzktFiqq+FjXviaC1ruWSQPxSMvF5r71U+EXGd0rh9lvJrPQOSc20U/7n3Af4N+oJFdZx3qBWOIIC2mzEERidKW/UD8BCFmWm2VV2rWUlHGXPdxLscGAcye5YsjSyR7Cc7ri33HChEG11qRIwvLAdRvXkc0+tAeaFs9QEhRzT60B5oWz1AUuj8ZWc2q9Ozr8KwoQhWKwq0uroDV6buMDQS51O/AAzk4XP3Pj7V0vI0PY5pGQRgrni/251qvNXROGBFIQz7h4t+GFBrW7nLYbKzj+pFx0P8rEo53UtXDUN5xSNePYc/JdF0NXFX0kVVA4OjlYHgg55rm9WPTusrpYafwanLJoMktjlBO7nsOeHtTNNKIyQ7cVY47hj61rXReJv4KZG0y5NodNTwb2JaoiJg7uZ+A+KSi2N7vVbe6sVNdI1zgN1rGcGtHYAtckzy9o6/AKVg9AaKnyOOpNyhdDaZcX6etjjwJpYz/7QueU/rBUw0OkaGpq5WxwxUjHPe7k0boT1H4nKq2qbeOMDmVvEKvfrrp3+60/vKP1107/AHWn95U7O3msj3Op/tn/AGKsOe9eJj+7djjwWji1jp+WRsbLpTl7yGtAPMlbwjfbg5wi4O5NvikiIztI6rneG3VdzuktNQ08k8rpXeKwchvHiTyA7ymto3Q0Nlc2sr9yevPIji2LuHae9WigtlJb49yjpo4W5ydxuC49pPWfSs1MxwNYcx3q5xDHJqlnZM+lv5SO2l8NX1YHWxnyVWVp2meeFX9xnyVWVfL5hW1wr0UXQJpbGvI7l61n0pkJb7GvI7l61n0pkKxp/LasFjfr5OvwhCwbreKC0RskuNTHTskdutLzzOMrWfrrp3+60/vKeLmjeVAZTzSC7Gkj2CsKFXv1107/AHWn/wC4rJt+pLTdKkU1BXRTTbpduMPHAXA9p4rrqWdoLnMIHQrC2icdH3DHHxW4x94JR6e01ctQThlFEWwh3j1Dwdxn5nuCe9bR09fTPp6uESxPxvMcOBwc8fcvrBBHAwRwxtYxowGtGAE1LAHuBKsqHGHUVM6KNv1E3vy0C0un9N0Wnbc+GlZvTOYelmcPGecfAdyRFT5TNk5/eO+ZXSU4/cv+6VzdU+Uzesd8yo9WA1oAVzszK+WWZ7zcm3yvkOafWgPNC2eoCQo5p9aA80LZ6gJNH4ypG1Xp2dfhWFCEKxWFUdSX+03S77jTtulDEXVMI3ZY2jjIztHePzV/yF5wCCOYPakPYHtylSaSqfSzCVm8fuuaEdSdGoNntqu07qmEuo6hxy50QBa49pb2rU02yqnZLmpucr4/6WRhufaq91LJfRbePaSjcy7iQeVlQbFZp7vPNuAtgp4jLUS44NaATj0nHuWrAHwTzulDR2DR1xhoIWxRtpZBwHEktIyT1nikYftFIni7OzeJUjCsQdXOkk3NBACDyKdV1bubMJWngRbW/SElmgucABkkgJ56qj6LQNfFjG5RbuPQAnaYfS/ooO0Dx21O3/V8hIz2qEZ/FChLULKtn8ypPXx/UF0ez7I9C5vtf8zo/Xx/UF0gw+KPQrGj3OWJ2q8yPofhekIQpqyaRu0vzwq/us+SqytO0vzwq/us+SqyqJfMK9Swv0cXQJpbGvI7l61n0pkJb7GvI7l61n0pkKwp/LCwWN+vk6/CXe2X+W23/UO+gpVJqbZv5bbf9Q76ClVkKDVeaVsNnP8AL29ShXDZX52M/wBPJ82qnq4bLCBq1nH/AKeT5tSIPMCl4v6GTonUOaAgICuF5evE/wDBf90rm2q8qn9Y75ldJT/wX/dK5tqvKp/WO+ZUGt3Ba7ZTxS/ZfIc0+tAeaFs9QEhRzT60B5oWz1ASKPxlTNqvTs6/CsKEIVisKvDnBrS48gMqk1e0uxQ+TeEVRxw3GYb7yrs4bzSD1jkuedSUJtt8raQsIayYlv3Scj54UeokdG0EK7wOgp62VzZb6aq5V21SqfkUFtYzsM0mT8Ew7DXm52ajrSWl00Ycd3kD3LnhXfRWumWKhdQXCCSWBpLonxY3m55gg96jwVJzfWdFc4rgTBAO6M+oHXnb7q5bT60U2lZot4B9RI2MDt45PySWKsGsNTzakrGu3DFSxcIozzz1uPf1Kv8ApTNRKJH3HBWuB0TqOlDZPETcrZ6apP0hf7fS4yHTt3gOwHj8E+btb2XW11Nvkc5jKiMsc5vNoPYljsktZnulRcZG+JTN3GO7Xu/+vmm4AplKy0dzxWZ2iqs1YGsPg/O9L79lVu/uFX7mo/ZVbf7jV+5qYKCnOwj5Ku/WK7+6VQqfZhb4KiKZtfVOMb2vAIHHBB/BXpoxugcgvYBCOtOMY1nhUWernqCDK69ualCEJSjpG7S/PCr+6z5KrK07TPPCr+6z5KrKom8wr1LC/RRdAmlsa8juXrWfSmOeSXGxryO5etZ9KZCsKfy2rBY36+Tr8LQ6q01BqWnggqZ5YRDIXh0eOPDHX6VXP2VW3+4VfuamBxI5IAS3RMdqQo8GI1UDMkbyAl/+yq3f3Cr9zVtNOaFpLBchXU9VPK/o3M3ZMY44/JW1BXBCwG4CVJilZK0sfISCo6+SlRxUhOqAvE/8F/3Subaryqf1jvmV0lP/AAX/AHSubaryqf1jvmVBrdwWu2U8Uv2+V8hzT60B5oWz1ASFHNPrQHmfa/UBIo/EVL2pP+HZ1+FYUIQrFYZefmlztT066ohbd6WMmSJu7O1o4lvU4ej8UxvYvLmB7C1zQQRgg8chIkYHtylSaOqfSziVvBc0Y60Jr6j2Z09XK+ps8zaV7jl0LhmPPd1j4juVXl2b6hY4hsdNIByIlx8wqx9PI02AuvQKfHKKZoJfY++ip5IHMrMtluqbpWxUdHGZJZDgDqA6ye4K4W/Zhd53jw2enpmf45e78AmLp3TNv0/AWUUWZHY6SZ/F78dp/BLjpnk6qLX7QU8MZbCczv2C+mm7NDY7VBRQ8SweO/HF7uslbYKMdykBWQAAACwUj3SPL3HUqUIQupKEIQhCFB5KVDs44IQkdtMx+uFX9xnyVW7E4NS7PjfbxNcP0h0HShoLOg3uQxz3gtWdk5P/AKx/8b/zVZJTvLyQFu6DG6GGlZG9+oGuhX32NgikuXb0rPpTGGc8VW9F6WOmYaiM1RqOneHZ6Pc3cDHaVZRnKnQtLWAFZPFJ456t8kZuCpQhCdUBCEIQhCg81KgoQvlN/Cfj+krm6q8qm9Y76iuk5GFzC0HmCEtpNlRfI94u2A5xdjwflk5/rUWpidJay0Wz9fBSF/bute3BLEcx6U+tn/mfa/UBVH9lDhyu/s8G/wDNX3T1sNntFNQGUy9AwN3y3dz7MlIpoXscSQpGPYnTVcLWQuuQeRWyQhCmrKqOrkozx5KVTtS67prBc3UMtFNK5rA/eY5uOPVxKS54aLlPQU8tQ/JE25Vw5daM9qXR2q0nDFtqSD/k381YdJash1N4R0FLJCYMb2+Qc59CS2VjjYFSJsNq4WZ5GWCsyF5LgOtSHApxQVKFG8EBwKEKUKN4I3ghClCgOBGUZCEKUKMhGQhClCgEHkjIQhShRvBBcAUIUoUbwzhGQhClCjeHDvRkZwhClQSEbwzhY9dUilpJqjdLhEwvLR14XLi110Ak2C+5PHqRkKm6a13TX+5toYqGaFzmF+88tIwBnqK+R2h0gvX6MNBPvdP0BeHNxnOM80jtWWvdTf02rDywsNwLnorvnCkKpao1rT6duMdFLRyzF7A/eY4ADjjr9CsVnrW3K10tdGwsZURNlDDzaCM4XQ9pNgmJKWWONsrm2a7ceazEIQlphR1pJ7VPOuX1DPxTrzzSU2p8dVy459Az8VGq/LWg2b9b9isi16k0rTW6mgq7D01QxgbJJuty4jr5q6aXudqq7LcK+yW9tJ0TXAtLRxcG5GcKtWW8aJgtNLHX0bHVTYwJS6nJJd18VZLXddP11nu1Pp+MRBlO98rGx7gJLSM/BJh6j5T2IsFjaN413k6b1UaHaVeyZGSUkNRM5mImRxkEO7T1nh1KLdtJu9PWH9KMimh4h7GRbj2nu4/BYuypjXarG8OVNIQfa3isPUrGu11VNc3LTWtyMcOYTGeTKHZuKtTRUXeX0/ZDRt7raTbRdQRVofJBDFE474hfCclvpJ+Kvdw1dS0WmYL0WOcahjeihB+049We7jn0Kn7X2gVVrxhpMUnIcuLfzWu1HDKdBaclAzCwuDu5x3sZTudzC5t76KB3OkqmU7wzLmNj9r/ws+DVms7nDNX2+liNHETvbsG8OHfnxsKy6G1oNQyPpKuFkVYxu8Cz7Mjesjs9CpmnKOtqLG6aDVDKGCLeEkDjjc7yOsFbLQVkpI9QQ1dHfaeqdE1xfDHG4Eg+nqzhEb5CRb8orqeiEcrS0At3WDv34ar4zbR7xT3OeKSOmfFG97WsbGckjIbxz24W703qq7/ou6XS/RtZT0wHRtEJYS49XHmOXvVHs8LZ9dwxyNBaa4khw54JP4JobQqaWp0hWtiaXvYGSboHMNcHH4BEbpCHOvuXK+KkikigEYGfLc8tVSKfX+pqysfJSUscsLPGdAyEu3W9m9n44WVa9oN1uGoqalEcLaWeZrN0sO8AeYz6crD2bagtlkjuEdzkETpd1zHlpO8BnI9PFaOyzMqNa0s8I3Y5K4vaDww0uJCQJHgA5t53KY+hpy+ZphsGt0PPRMTXOt3WKobQW+FktWW7z3O4tjHVwHM9y0FRq3WdpihrLpRxGlkPDeh3Q7hkDIPilaPaBHJBrSrfIXMD3Me2Qjk3hx9i2t2tMhooW3PWULqaYhzGuJcCe3A9PxXXPkcXeyjw0dJFBDmaDmFzcEn7W3WVvqNWmfRs96tkbWTMABjl4hrt4Ag9vNVOn2j3uakmjjpIpasnLHRxHEbOOSR1nOFkMtsVu2c3g01wirYpXhzXxNIDTloxx9CnY9GwzXR7mjf3Ixnrx43D4BKL5HOa29tNUxHBRx080uTMGu0vcctF99Ea7r7jd47ddRE9s+RFLG3cLT2EdazNa69ltNc622qKOSpbjpJZBkMJ5ADrKpumhjaFA1rRwrZQP+5y+V8xQ68nkrxmNla2RwcObeGD/wDuxIbK/s9/FS3YbSmsvk0yZrcyt4/W2rbTLDNdqNng8n2RJAWb/oIK3Wo9ZXGGyW68WlsQp6jebKyaMkseOr4EexbXUGrrFQU8BldDXdK7LY4915aMcz2KakUmstI1AooXxskDuhEke747TwOOzIx70/Z1iA65VWXxExzS0+Vt7E8COi8WXVRq9GzXio3RUU7JOla3lvN5YHeC33rT6Tv951RFcoq3ofB46YtcY2bpLiMAZz3FUCmus1JZLjaSHDwiWNxz1Fp8b34b7k0dntuba9JeEzgtNSHTycOIbjDfgM+1IjeZCBwA1UuuoYaKKR+UXc4ZfYb9PwqZsliL9TOfj+DTO4Z5ZICxKijztIdTN5i45A7eIcrLs1dZ4r3VC3VtRPLPGXNElPuBrQc8896+U01iG0YVprakVDakNMAp/FL8bv2s8uKbDBkbrxUl9S/vkzg0+DTQ/wDeaw9sMfR32lm/rpvk4pm6agNLp+3U55xUzGe5oVH2ofomor6KG4VlTTTMicf3UG+C0nHPI7Ff7VNFUW2mnpy4wyRtcwuGDgjhwT8bQJXaqnrZS7D4G2Ol+HzxWWhCFJVIvKqmoNC2+/XE1tVPUse5oaWxuAHDPd3q2YUYK45ocLFOwzyQOzxusVQ/2W2nHllbnt3m/kttYtGUNmjrGU89Q8VcXRSdI4cBgjhw71Z8Iwm2wxjUBSJcSq5W5XvJCquntEUFguHhtLPUPk6MsxI4EYOO7uXyrtA26uvD7nLU1QmfKJC1rhu5HsVuIypAK72bbWsk9/qs5kzm5Fr+yrmqdI0eo5ad9VPPGYQ4ARHHPH5LLg0/Qx2COyzMM9I1hZiTmRkn38VtyCUYKVkbe9k2aqYsawu0bu9kv5tllrdNvMrapseeDMgqzae0zQafhcyhY4vf9uV5y93pK3eEYXGxsadAnZsQqp25JHkhVCk0Db6W9susdRUmVsxlDHOG7k+xbvUVXNb7LVVdPTtqHws3ujJ+0Bz+GVs8FQW+LgcfSu5AAQOKbdVSSva6U5rc+XJJe2XLSNRVyVV0tElK8eO1sMjnxOPZu54ehYmloHXXW9PJSx4jFQZiMfw2AkjPZwwmxVaPsFVK6WW10xe45cQzGT2nC2FutNDbI+jt9JDTtPMRtAz6VGFO6/BXb8YgbG8RNddwtqbgdFrtRaYtuoo2CsY5ssY8SaM4c3u9Cr0Gyy1tlBnrKqWMcmZA4dmQFfgCEEJ8wsJuQqiLEKqJmRjyByWorNPUVTY3WdjTT0hYGgQ8CACD+CxtMaTo9OGp8Dmmf0+7vdKQcYzy4d6sOEYSsrb3TXeZshjzaHeOaqFFoO30V7bdY6iodM2Z0wYSN3JJPZ3rO1JpG26hDHVbHRzs4NmiOHY7D1H2qw4KjC52bbWslmuqS8SF5uNAqFTbLLTFKHTVVVMzPFmQ3PpIC393u9u0pR0sc8b44Hfu4xBHkNwOzK32FhXW0UF3hbFcaWKoY05aJBndPaFzswASwapw1r6iRpqnFzQkcYWai1YWUETo4quoJDccWtP2ifZkp6mjjNCaQeLGY+jwOoYwsa2WC12pxdb6KGB55va3xj7ea2WDzSIYsl78U/iWJd6LBGCGtGl96q2nNEUGn67wulnnfJ0Zjw8gjB9i+Mmz+2vvX6VNRUiczdMWgjdz7lb8HuU44pzs27lF7/U5i/ObkW+yrGpNF0OoayOqqp6iOSNm4OjIAxnPYt9bKNlvoIKOIksgjbG0u5kAYWSQVIXQ0AkhNPqJXxtjc67RuCEIQlJlCEIQhCEIQhCEIQhCEIQhCEIQhCEIQhCEIQhCEIQhCEIQhCEIQhCEIQhCEIQhCEIQhCEIQhCEIQhf/9k="/>
          <p:cNvSpPr>
            <a:spLocks noChangeAspect="1" noChangeArrowheads="1"/>
          </p:cNvSpPr>
          <p:nvPr/>
        </p:nvSpPr>
        <p:spPr bwMode="auto">
          <a:xfrm>
            <a:off x="142875" y="-631825"/>
            <a:ext cx="1809750" cy="1323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9" name="AutoShape 9" descr="data:image/jpg;base64,/9j/4AAQSkZJRgABAQAAAQABAAD/2wBDAAkGBwgHBgkIBwgKCgkLDRYPDQwMDRsUFRAWIB0iIiAdHx8kKDQsJCYxJx8fLT0tMTU3Ojo6Iys/RD84QzQ5Ojf/2wBDAQoKCg0MDRoPDxo3JR8lNzc3Nzc3Nzc3Nzc3Nzc3Nzc3Nzc3Nzc3Nzc3Nzc3Nzc3Nzc3Nzc3Nzc3Nzc3Nzc3Nzf/wAARCAClAOEDASIAAhEBAxEB/8QAHAAAAgIDAQEAAAAAAAAAAAAAAAcBBgQFCAID/8QASBAAAQMDAQQECwQJAQcFAAAAAQACAwQFEQYHEiExE0FRYRQiNDZxc4GRobGyMnLB0RUWFyMzNVJVYnQkJkJDRJLiRaKk4fD/xAAbAQABBQEBAAAAAAAAAAAAAAAAAgMEBQYBB//EADcRAAEDAgMFBwMDAgcAAAAAAAEAAgMEEQUSIQYxQVFxExQyMzRhwSKBsRWh0SNTJDVikeHw8f/aAAwDAQACEQMRAD8AeKELzI9kbHPe4Na0ZJJwAEIQDlBCXGotpcUErqexwtmI4Gpl+xn/ABHM+ngFVZNf6kkfvCtawf0tiaB8clR31MbTberun2frJm57Bo908epSkxQ7SL5TvAqRBVNzxa5m6fePyTC0vrG3X8CON3Q1QHjQSHj6QesJTJ2PNgo9Xg9VSDM9txzGqsyEITyrEIQhCEIQhCEKHclKh3JCFAUFUjaTqaqskVLT22YRVMpLnO3QcMHp7SqH+vmpMfzI+yJn5KPJUtYbFXFHgdTVxCVhAB53/hPTKkKkbMr3cLzT1rrjP0zontaw7oGAR3K7jmnmODxcKuqqd1NK6J+8KUIQlJhCEIQhCgjKlQUIUY4I7kE4Sq1xrW50moJqS1VXRRU4DH+IHZfzPPsSJJBGLlTKGhlrZOzj3701eXEqQkV+vmpDwNxPsiZ+SbmjqyouGnKGrq3780sQc92AMn2JuKdshsFJr8InoWB8hGptp/4t0hCE+qpQljtU1G9uLJSuwHNDqot6weTfbzTKleI4nPcQA1pJJK51u9c+53SqrpHFxnlL25/p/wCEe7Ci1UmVlhxWg2do2z1JkeLhmv34LDQg8OaYemNnTa+3MrLrNLE6VuWRRnGB1ZKgRxukNmra1tfBRsD5jvS85r60tTNSVDKimkdHNG7eY5vUVvdY6Vn05Usy8zUkn8OVwwc/0nvVd5rjmujdYpyGaKriD2atKf8ApO9R36zw1jfFk+xKz+l45+/gfQVuhhKDZLdfBrxLb5HeJVM3mj/NvH4jKb4x1K1hfnZfivN8Vo+6VToxu3jovSEITqrkIQoJwEIQvlUzx09PJNM8NjY0uc49QC9TSRxROfI8NY0ZJJwAlFr7Wn6W37Za3/7Hn97IOHS9w/x+abkkEbbqdQUElbKGMGnEquaqvDr7e563/lHxYgepg5e1ahHMfNHWqgkuOYr06GJsUbWM3AJpbGvI7l61n0pkJb7GvI7l61n0pkK0p/LavOMb9fJ1+FKEIT6qkIQhCEKCcKchYN3udJaaN9XXTNjiYOZPEnsA6yuEgb11rXOIa0XKw9UXuKw2eesl4vxuxMHNzzyCQM0r5pnyyu3pJHFzndpPFbvV+pp9R1/SFpjpYiRDFn7I7T3laHhnACq6iXtDpuXomB4aaOEuf43b/b2QE+tAeaFr9QEhRzT60B5oWz1ATlH4iom1Xp2dfhWFCEKxWFWi1pOabS9zkacOEDg095GB80gTzT22hgnR9xwM/u/xCRPWq6sP1ALcbKtHd3u9/j/lZdnpvC7rR054iWdjT6M8V0W1rWMDGjAaMABc/wCk3Nbqe1ucPFFS3OV0HwHNO0Y+klQNqnHt4xwtdVjaJRCt0rWeKC+ECZp7MHj8MpG8uK6F1SWjTd03uXgkv0HC56CbrB9QKn7KvJge07gfythYKs0F7oaoEgRTsJx2Z4j3LohhGeHLqXNAO6Q4dRyuj7XL01upZRx6SFjs+loKVRneFF2qjGaOTqFloQhTlkULzIcMcR1Bel4l4xu9CCujekTqjVVzvU0kFRL0dKx5Agj4NODjxjzKrvyC+1X5XP61/wBRXzjjfLI2ONpc9xw1o5k9ypnuL3EFeq00UVPAA0BoXlCzLpbp7VVeCVWBKGNc5o6iRnHsWH1pNrGykxvbI3M03CaWxryO5etZ9KZCW+xryO5etZ9KZCtKfy2rzXG/XydfhShCE+qpCh3JSoKEFafVNzktFiqq+FjXviaC1ruWSQPxSMvF5r71U+EXGd0rh9lvJrPQOSc20U/7n3Af4N+oJFdZx3qBWOIIC2mzEERidKW/UD8BCFmWm2VV2rWUlHGXPdxLscGAcye5YsjSyR7Cc7ri33HChEG11qRIwvLAdRvXkc0+tAeaFs9QEhRzT60B5oWz1AUuj8ZWc2q9Ozr8KwoQhWKwq0uroDV6buMDQS51O/AAzk4XP3Pj7V0vI0PY5pGQRgrni/251qvNXROGBFIQz7h4t+GFBrW7nLYbKzj+pFx0P8rEo53UtXDUN5xSNePYc/JdF0NXFX0kVVA4OjlYHgg55rm9WPTusrpYafwanLJoMktjlBO7nsOeHtTNNKIyQ7cVY47hj61rXReJv4KZG0y5NodNTwb2JaoiJg7uZ+A+KSi2N7vVbe6sVNdI1zgN1rGcGtHYAtckzy9o6/AKVg9AaKnyOOpNyhdDaZcX6etjjwJpYz/7QueU/rBUw0OkaGpq5WxwxUjHPe7k0boT1H4nKq2qbeOMDmVvEKvfrrp3+60/vKP1107/AHWn95U7O3msj3Op/tn/AGKsOe9eJj+7djjwWji1jp+WRsbLpTl7yGtAPMlbwjfbg5wi4O5NvikiIztI6rneG3VdzuktNQ08k8rpXeKwchvHiTyA7ymto3Q0Nlc2sr9yevPIji2LuHae9WigtlJb49yjpo4W5ydxuC49pPWfSs1MxwNYcx3q5xDHJqlnZM+lv5SO2l8NX1YHWxnyVWVp2meeFX9xnyVWVfL5hW1wr0UXQJpbGvI7l61n0pkJb7GvI7l61n0pkKxp/LasFjfr5OvwhCwbreKC0RskuNTHTskdutLzzOMrWfrrp3+60/vKeLmjeVAZTzSC7Gkj2CsKFXv1107/AHWn/wC4rJt+pLTdKkU1BXRTTbpduMPHAXA9p4rrqWdoLnMIHQrC2icdH3DHHxW4x94JR6e01ctQThlFEWwh3j1Dwdxn5nuCe9bR09fTPp6uESxPxvMcOBwc8fcvrBBHAwRwxtYxowGtGAE1LAHuBKsqHGHUVM6KNv1E3vy0C0un9N0Wnbc+GlZvTOYelmcPGecfAdyRFT5TNk5/eO+ZXSU4/cv+6VzdU+Uzesd8yo9WA1oAVzszK+WWZ7zcm3yvkOafWgPNC2eoCQo5p9aA80LZ6gJNH4ypG1Xp2dfhWFCEKxWFUdSX+03S77jTtulDEXVMI3ZY2jjIztHePzV/yF5wCCOYPakPYHtylSaSqfSzCVm8fuuaEdSdGoNntqu07qmEuo6hxy50QBa49pb2rU02yqnZLmpucr4/6WRhufaq91LJfRbePaSjcy7iQeVlQbFZp7vPNuAtgp4jLUS44NaATj0nHuWrAHwTzulDR2DR1xhoIWxRtpZBwHEktIyT1nikYftFIni7OzeJUjCsQdXOkk3NBACDyKdV1bubMJWngRbW/SElmgucABkkgJ56qj6LQNfFjG5RbuPQAnaYfS/ooO0Dx21O3/V8hIz2qEZ/FChLULKtn8ypPXx/UF0ez7I9C5vtf8zo/Xx/UF0gw+KPQrGj3OWJ2q8yPofhekIQpqyaRu0vzwq/us+SqytO0vzwq/us+SqyqJfMK9Swv0cXQJpbGvI7l61n0pkJb7GvI7l61n0pkKwp/LCwWN+vk6/CXe2X+W23/UO+gpVJqbZv5bbf9Q76ClVkKDVeaVsNnP8AL29ShXDZX52M/wBPJ82qnq4bLCBq1nH/AKeT5tSIPMCl4v6GTonUOaAgICuF5evE/wDBf90rm2q8qn9Y75ldJT/wX/dK5tqvKp/WO+ZUGt3Ba7ZTxS/ZfIc0+tAeaFs9QEhRzT60B5oWz1ASKPxlTNqvTs6/CsKEIVisKvDnBrS48gMqk1e0uxQ+TeEVRxw3GYb7yrs4bzSD1jkuedSUJtt8raQsIayYlv3Scj54UeokdG0EK7wOgp62VzZb6aq5V21SqfkUFtYzsM0mT8Ew7DXm52ajrSWl00Ycd3kD3LnhXfRWumWKhdQXCCSWBpLonxY3m55gg96jwVJzfWdFc4rgTBAO6M+oHXnb7q5bT60U2lZot4B9RI2MDt45PySWKsGsNTzakrGu3DFSxcIozzz1uPf1Kv8ApTNRKJH3HBWuB0TqOlDZPETcrZ6apP0hf7fS4yHTt3gOwHj8E+btb2XW11Nvkc5jKiMsc5vNoPYljsktZnulRcZG+JTN3GO7Xu/+vmm4AplKy0dzxWZ2iqs1YGsPg/O9L79lVu/uFX7mo/ZVbf7jV+5qYKCnOwj5Ku/WK7+6VQqfZhb4KiKZtfVOMb2vAIHHBB/BXpoxugcgvYBCOtOMY1nhUWernqCDK69ualCEJSjpG7S/PCr+6z5KrK07TPPCr+6z5KrKom8wr1LC/RRdAmlsa8juXrWfSmOeSXGxryO5etZ9KZCsKfy2rBY36+Tr8LQ6q01BqWnggqZ5YRDIXh0eOPDHX6VXP2VW3+4VfuamBxI5IAS3RMdqQo8GI1UDMkbyAl/+yq3f3Cr9zVtNOaFpLBchXU9VPK/o3M3ZMY44/JW1BXBCwG4CVJilZK0sfISCo6+SlRxUhOqAvE/8F/3Subaryqf1jvmV0lP/AAX/AHSubaryqf1jvmVBrdwWu2U8Uv2+V8hzT60B5oWz1ASFHNPrQHmfa/UBIo/EVL2pP+HZ1+FYUIQrFYZefmlztT066ohbd6WMmSJu7O1o4lvU4ej8UxvYvLmB7C1zQQRgg8chIkYHtylSaOqfSziVvBc0Y60Jr6j2Z09XK+ps8zaV7jl0LhmPPd1j4juVXl2b6hY4hsdNIByIlx8wqx9PI02AuvQKfHKKZoJfY++ip5IHMrMtluqbpWxUdHGZJZDgDqA6ye4K4W/Zhd53jw2enpmf45e78AmLp3TNv0/AWUUWZHY6SZ/F78dp/BLjpnk6qLX7QU8MZbCczv2C+mm7NDY7VBRQ8SweO/HF7uslbYKMdykBWQAAACwUj3SPL3HUqUIQupKEIQhCFB5KVDs44IQkdtMx+uFX9xnyVW7E4NS7PjfbxNcP0h0HShoLOg3uQxz3gtWdk5P/AKx/8b/zVZJTvLyQFu6DG6GGlZG9+oGuhX32NgikuXb0rPpTGGc8VW9F6WOmYaiM1RqOneHZ6Pc3cDHaVZRnKnQtLWAFZPFJ456t8kZuCpQhCdUBCEIQhCg81KgoQvlN/Cfj+krm6q8qm9Y76iuk5GFzC0HmCEtpNlRfI94u2A5xdjwflk5/rUWpidJay0Wz9fBSF/bute3BLEcx6U+tn/mfa/UBVH9lDhyu/s8G/wDNX3T1sNntFNQGUy9AwN3y3dz7MlIpoXscSQpGPYnTVcLWQuuQeRWyQhCmrKqOrkozx5KVTtS67prBc3UMtFNK5rA/eY5uOPVxKS54aLlPQU8tQ/JE25Vw5daM9qXR2q0nDFtqSD/k381YdJash1N4R0FLJCYMb2+Qc59CS2VjjYFSJsNq4WZ5GWCsyF5LgOtSHApxQVKFG8EBwKEKUKN4I3ghClCgOBGUZCEKUKMhGQhClCgEHkjIQhShRvBBcAUIUoUbwzhGQhClCjeHDvRkZwhClQSEbwzhY9dUilpJqjdLhEwvLR14XLi110Ak2C+5PHqRkKm6a13TX+5toYqGaFzmF+88tIwBnqK+R2h0gvX6MNBPvdP0BeHNxnOM80jtWWvdTf02rDywsNwLnorvnCkKpao1rT6duMdFLRyzF7A/eY4ADjjr9CsVnrW3K10tdGwsZURNlDDzaCM4XQ9pNgmJKWWONsrm2a7ceazEIQlphR1pJ7VPOuX1DPxTrzzSU2p8dVy459Az8VGq/LWg2b9b9isi16k0rTW6mgq7D01QxgbJJuty4jr5q6aXudqq7LcK+yW9tJ0TXAtLRxcG5GcKtWW8aJgtNLHX0bHVTYwJS6nJJd18VZLXddP11nu1Pp+MRBlO98rGx7gJLSM/BJh6j5T2IsFjaN413k6b1UaHaVeyZGSUkNRM5mImRxkEO7T1nh1KLdtJu9PWH9KMimh4h7GRbj2nu4/BYuypjXarG8OVNIQfa3isPUrGu11VNc3LTWtyMcOYTGeTKHZuKtTRUXeX0/ZDRt7raTbRdQRVofJBDFE474hfCclvpJ+Kvdw1dS0WmYL0WOcahjeihB+049We7jn0Kn7X2gVVrxhpMUnIcuLfzWu1HDKdBaclAzCwuDu5x3sZTudzC5t76KB3OkqmU7wzLmNj9r/ws+DVms7nDNX2+liNHETvbsG8OHfnxsKy6G1oNQyPpKuFkVYxu8Cz7Mjesjs9CpmnKOtqLG6aDVDKGCLeEkDjjc7yOsFbLQVkpI9QQ1dHfaeqdE1xfDHG4Eg+nqzhEb5CRb8orqeiEcrS0At3WDv34ar4zbR7xT3OeKSOmfFG97WsbGckjIbxz24W703qq7/ou6XS/RtZT0wHRtEJYS49XHmOXvVHs8LZ9dwxyNBaa4khw54JP4JobQqaWp0hWtiaXvYGSboHMNcHH4BEbpCHOvuXK+KkikigEYGfLc8tVSKfX+pqysfJSUscsLPGdAyEu3W9m9n44WVa9oN1uGoqalEcLaWeZrN0sO8AeYz6crD2bagtlkjuEdzkETpd1zHlpO8BnI9PFaOyzMqNa0s8I3Y5K4vaDww0uJCQJHgA5t53KY+hpy+ZphsGt0PPRMTXOt3WKobQW+FktWW7z3O4tjHVwHM9y0FRq3WdpihrLpRxGlkPDeh3Q7hkDIPilaPaBHJBrSrfIXMD3Me2Qjk3hx9i2t2tMhooW3PWULqaYhzGuJcCe3A9PxXXPkcXeyjw0dJFBDmaDmFzcEn7W3WVvqNWmfRs96tkbWTMABjl4hrt4Ag9vNVOn2j3uakmjjpIpasnLHRxHEbOOSR1nOFkMtsVu2c3g01wirYpXhzXxNIDTloxx9CnY9GwzXR7mjf3Ixnrx43D4BKL5HOa29tNUxHBRx080uTMGu0vcctF99Ea7r7jd47ddRE9s+RFLG3cLT2EdazNa69ltNc622qKOSpbjpJZBkMJ5ADrKpumhjaFA1rRwrZQP+5y+V8xQ68nkrxmNla2RwcObeGD/wDuxIbK/s9/FS3YbSmsvk0yZrcyt4/W2rbTLDNdqNng8n2RJAWb/oIK3Wo9ZXGGyW68WlsQp6jebKyaMkseOr4EexbXUGrrFQU8BldDXdK7LY4915aMcz2KakUmstI1AooXxskDuhEke747TwOOzIx70/Z1iA65VWXxExzS0+Vt7E8COi8WXVRq9GzXio3RUU7JOla3lvN5YHeC33rT6Tv951RFcoq3ofB46YtcY2bpLiMAZz3FUCmus1JZLjaSHDwiWNxz1Fp8b34b7k0dntuba9JeEzgtNSHTycOIbjDfgM+1IjeZCBwA1UuuoYaKKR+UXc4ZfYb9PwqZsliL9TOfj+DTO4Z5ZICxKijztIdTN5i45A7eIcrLs1dZ4r3VC3VtRPLPGXNElPuBrQc8896+U01iG0YVprakVDakNMAp/FL8bv2s8uKbDBkbrxUl9S/vkzg0+DTQ/wDeaw9sMfR32lm/rpvk4pm6agNLp+3U55xUzGe5oVH2ofomor6KG4VlTTTMicf3UG+C0nHPI7Ff7VNFUW2mnpy4wyRtcwuGDgjhwT8bQJXaqnrZS7D4G2Ol+HzxWWhCFJVIvKqmoNC2+/XE1tVPUse5oaWxuAHDPd3q2YUYK45ocLFOwzyQOzxusVQ/2W2nHllbnt3m/kttYtGUNmjrGU89Q8VcXRSdI4cBgjhw71Z8Iwm2wxjUBSJcSq5W5XvJCquntEUFguHhtLPUPk6MsxI4EYOO7uXyrtA26uvD7nLU1QmfKJC1rhu5HsVuIypAK72bbWsk9/qs5kzm5Fr+yrmqdI0eo5ad9VPPGYQ4ARHHPH5LLg0/Qx2COyzMM9I1hZiTmRkn38VtyCUYKVkbe9k2aqYsawu0bu9kv5tllrdNvMrapseeDMgqzae0zQafhcyhY4vf9uV5y93pK3eEYXGxsadAnZsQqp25JHkhVCk0Db6W9susdRUmVsxlDHOG7k+xbvUVXNb7LVVdPTtqHws3ujJ+0Bz+GVs8FQW+LgcfSu5AAQOKbdVSSva6U5rc+XJJe2XLSNRVyVV0tElK8eO1sMjnxOPZu54ehYmloHXXW9PJSx4jFQZiMfw2AkjPZwwmxVaPsFVK6WW10xe45cQzGT2nC2FutNDbI+jt9JDTtPMRtAz6VGFO6/BXb8YgbG8RNddwtqbgdFrtRaYtuoo2CsY5ssY8SaM4c3u9Cr0Gyy1tlBnrKqWMcmZA4dmQFfgCEEJ8wsJuQqiLEKqJmRjyByWorNPUVTY3WdjTT0hYGgQ8CACD+CxtMaTo9OGp8Dmmf0+7vdKQcYzy4d6sOEYSsrb3TXeZshjzaHeOaqFFoO30V7bdY6iodM2Z0wYSN3JJPZ3rO1JpG26hDHVbHRzs4NmiOHY7D1H2qw4KjC52bbWslmuqS8SF5uNAqFTbLLTFKHTVVVMzPFmQ3PpIC393u9u0pR0sc8b44Hfu4xBHkNwOzK32FhXW0UF3hbFcaWKoY05aJBndPaFzswASwapw1r6iRpqnFzQkcYWai1YWUETo4quoJDccWtP2ifZkp6mjjNCaQeLGY+jwOoYwsa2WC12pxdb6KGB55va3xj7ea2WDzSIYsl78U/iWJd6LBGCGtGl96q2nNEUGn67wulnnfJ0Zjw8gjB9i+Mmz+2vvX6VNRUiczdMWgjdz7lb8HuU44pzs27lF7/U5i/ObkW+yrGpNF0OoayOqqp6iOSNm4OjIAxnPYt9bKNlvoIKOIksgjbG0u5kAYWSQVIXQ0AkhNPqJXxtjc67RuCEIQlJlCEIQhCEIQhCEIQhCEIQhCEIQhCEIQhCEIQhCEIQhCEIQhCEIQhCEIQhCEIQhCEIQhCEIQhCEIQhf/9k="/>
          <p:cNvSpPr>
            <a:spLocks noChangeAspect="1" noChangeArrowheads="1"/>
          </p:cNvSpPr>
          <p:nvPr/>
        </p:nvSpPr>
        <p:spPr bwMode="auto">
          <a:xfrm>
            <a:off x="142875" y="-631825"/>
            <a:ext cx="1809750" cy="1323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51" name="Picture 11" descr="http://www.homesecuritysystemsales.com/91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5680" y="5334000"/>
            <a:ext cx="2743200" cy="200977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Once you have followed the first two C’s, you may need to give care until EMS personnel arrive. Follow these guidelines:</a:t>
            </a:r>
          </a:p>
          <a:p>
            <a:pPr>
              <a:buFont typeface="Wingdings" pitchFamily="2" charset="2"/>
              <a:buChar char="ü"/>
            </a:pPr>
            <a:r>
              <a:rPr lang="en-US" smtClean="0"/>
              <a:t> Do no further harm.</a:t>
            </a:r>
          </a:p>
          <a:p>
            <a:pPr>
              <a:buFont typeface="Wingdings" pitchFamily="2" charset="2"/>
              <a:buChar char="ü"/>
            </a:pPr>
            <a:r>
              <a:rPr lang="en-US" smtClean="0"/>
              <a:t> Monitor the person’s breathing and conciousness.</a:t>
            </a:r>
          </a:p>
          <a:p>
            <a:pPr>
              <a:buFont typeface="Wingdings" pitchFamily="2" charset="2"/>
              <a:buChar char="ü"/>
            </a:pPr>
            <a:r>
              <a:rPr lang="en-US" smtClean="0"/>
              <a:t> Help the person rest in the most comfortable position.</a:t>
            </a:r>
          </a:p>
          <a:p>
            <a:pPr>
              <a:buFont typeface="Wingdings" pitchFamily="2" charset="2"/>
              <a:buChar char="ü"/>
            </a:pPr>
            <a:r>
              <a:rPr lang="en-US" smtClean="0"/>
              <a:t> Keep the person from getting chilled or overheated.</a:t>
            </a:r>
          </a:p>
          <a:p>
            <a:pPr>
              <a:buFont typeface="Wingdings" pitchFamily="2" charset="2"/>
              <a:buChar char="ü"/>
            </a:pPr>
            <a:r>
              <a:rPr lang="en-US" smtClean="0"/>
              <a:t> Reassure the person.</a:t>
            </a:r>
          </a:p>
          <a:p>
            <a:pPr>
              <a:buFont typeface="Wingdings" pitchFamily="2" charset="2"/>
              <a:buChar char="ü"/>
            </a:pPr>
            <a:r>
              <a:rPr lang="en-US" smtClean="0"/>
              <a:t> Give any specific care needed. </a:t>
            </a:r>
          </a:p>
          <a:p>
            <a:pPr>
              <a:buFont typeface="Wingdings" pitchFamily="2" charset="2"/>
              <a:buChar char="ü"/>
            </a:pPr>
            <a:endParaRPr lang="en-US" smtClean="0"/>
          </a:p>
        </p:txBody>
      </p:sp>
      <p:sp>
        <p:nvSpPr>
          <p:cNvPr id="4" name="Rectangle 3"/>
          <p:cNvSpPr/>
          <p:nvPr/>
        </p:nvSpPr>
        <p:spPr>
          <a:xfrm>
            <a:off x="3429000" y="381000"/>
            <a:ext cx="2281394" cy="110799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CARE</a:t>
            </a:r>
          </a:p>
        </p:txBody>
      </p:sp>
      <p:pic>
        <p:nvPicPr>
          <p:cNvPr id="3075" name="Picture 3" descr="C:\Documents and Settings\Owner.YOUR-7F4756E2FA\Local Settings\Temporary Internet Files\Content.IE5\G5IFS12Z\MMj0283654000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4800600"/>
            <a:ext cx="1600200" cy="17351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7" name="Picture 5" descr="C:\Documents and Settings\Owner.YOUR-7F4756E2FA\Local Settings\Temporary Internet Files\Content.IE5\G5IFS12Z\MCBD06543_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5029200"/>
            <a:ext cx="1827213" cy="157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r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762000"/>
            <a:ext cx="7543800" cy="1143000"/>
          </a:xfrm>
        </p:spPr>
        <p:txBody>
          <a:bodyPr/>
          <a:lstStyle/>
          <a:p>
            <a:pPr>
              <a:defRPr/>
            </a:pPr>
            <a:r>
              <a:rPr lang="en-US" altLang="en-US" sz="4800" b="1" u="sng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General CPR; In Three Simple Steps: ABC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09800"/>
            <a:ext cx="7848600" cy="3429000"/>
          </a:xfrm>
        </p:spPr>
        <p:txBody>
          <a:bodyPr/>
          <a:lstStyle/>
          <a:p>
            <a:pPr>
              <a:defRPr/>
            </a:pPr>
            <a:r>
              <a:rPr lang="en-US" altLang="en-US" sz="36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1. </a:t>
            </a:r>
            <a:r>
              <a:rPr lang="en-US" altLang="en-US" sz="3600" u="sng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A</a:t>
            </a:r>
            <a:r>
              <a:rPr lang="en-US" altLang="en-US" sz="360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irway – head tilt, chin lift</a:t>
            </a:r>
          </a:p>
          <a:p>
            <a:pPr>
              <a:defRPr/>
            </a:pPr>
            <a:r>
              <a:rPr lang="en-US" altLang="en-US" sz="360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  2. </a:t>
            </a:r>
            <a:r>
              <a:rPr lang="en-US" altLang="en-US" sz="3600" u="sng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B</a:t>
            </a:r>
            <a:r>
              <a:rPr lang="en-US" altLang="en-US" sz="360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reathing – look, listen, feel</a:t>
            </a:r>
          </a:p>
          <a:p>
            <a:pPr>
              <a:defRPr/>
            </a:pPr>
            <a:r>
              <a:rPr lang="en-US" altLang="en-US" sz="360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3. </a:t>
            </a:r>
            <a:r>
              <a:rPr lang="en-US" altLang="en-US" sz="3600" u="sng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C</a:t>
            </a:r>
            <a:r>
              <a:rPr lang="en-US" altLang="en-US" sz="360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irculation – give chest compressions </a:t>
            </a:r>
            <a:endParaRPr lang="en-US" altLang="en-US" sz="3600" smtClean="0">
              <a:latin typeface="Tahoma" pitchFamily="34" charset="0"/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419600"/>
            <a:ext cx="220980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191000"/>
            <a:ext cx="220980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998456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C098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475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C098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7175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C098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875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1C098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4275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775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 advAuto="100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en-US" dirty="0" smtClean="0"/>
          </a:p>
          <a:p>
            <a:pPr algn="ctr">
              <a:buFont typeface="Wingdings 2" pitchFamily="18" charset="2"/>
              <a:buNone/>
            </a:pPr>
            <a:r>
              <a:rPr lang="en-US" dirty="0" smtClean="0">
                <a:hlinkClick r:id="rId3"/>
              </a:rPr>
              <a:t>https://www.youtube.com/watch?v=vXim8rU7lY8</a:t>
            </a:r>
            <a:endParaRPr lang="en-US" dirty="0" smtClean="0"/>
          </a:p>
          <a:p>
            <a:pPr algn="ctr"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2209800" y="152400"/>
            <a:ext cx="3962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CPR-Adult</a:t>
            </a:r>
          </a:p>
        </p:txBody>
      </p:sp>
      <p:pic>
        <p:nvPicPr>
          <p:cNvPr id="12292" name="Picture 2" descr="C:\Documents and Settings\Owner.YOUR-7F4756E2FA\Local Settings\Temporary Internet Files\Content.IE5\613SZQSL\MCj0426068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4419600"/>
            <a:ext cx="243840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This Video is from the British Red Cross. It will take you through the important steps of CPR for a child!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 algn="ctr">
              <a:buFont typeface="Wingdings 2" pitchFamily="18" charset="2"/>
              <a:buNone/>
            </a:pPr>
            <a:r>
              <a:rPr lang="en-US" smtClean="0"/>
              <a:t>Click to watch the video!</a:t>
            </a:r>
          </a:p>
          <a:p>
            <a:pPr algn="ctr">
              <a:buFont typeface="Wingdings 2" pitchFamily="18" charset="2"/>
              <a:buNone/>
            </a:pPr>
            <a:endParaRPr lang="en-US" smtClean="0"/>
          </a:p>
          <a:p>
            <a:pPr algn="ctr">
              <a:buFont typeface="Wingdings 2" pitchFamily="18" charset="2"/>
              <a:buNone/>
            </a:pPr>
            <a:r>
              <a:rPr lang="en-US" smtClean="0">
                <a:hlinkClick r:id="rId3"/>
              </a:rPr>
              <a:t>http://www.youtube.com/watch?v=IIU6s20w_fE</a:t>
            </a:r>
            <a:endParaRPr lang="en-US" smtClean="0"/>
          </a:p>
          <a:p>
            <a:pPr algn="ctr"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 algn="ctr">
              <a:buFont typeface="Wingdings 2" pitchFamily="18" charset="2"/>
              <a:buNone/>
            </a:pPr>
            <a:endParaRPr lang="en-US" smtClean="0"/>
          </a:p>
          <a:p>
            <a:pPr algn="ctr"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4" name="Rectangle 3"/>
          <p:cNvSpPr/>
          <p:nvPr/>
        </p:nvSpPr>
        <p:spPr>
          <a:xfrm>
            <a:off x="2971800" y="228600"/>
            <a:ext cx="336662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CPR-Child</a:t>
            </a:r>
          </a:p>
        </p:txBody>
      </p:sp>
      <p:pic>
        <p:nvPicPr>
          <p:cNvPr id="14340" name="Picture 2" descr="C:\Documents and Settings\Owner.YOUR-7F4756E2FA\Local Settings\Temporary Internet Files\Content.IE5\V97OH4ZH\MCj0434799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41910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>
              <a:defRPr/>
            </a:pPr>
            <a:r>
              <a:rPr lang="en-US" altLang="en-US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Adult CPR </a:t>
            </a:r>
            <a:br>
              <a:rPr lang="en-US" altLang="en-US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</a:br>
            <a:r>
              <a:rPr lang="en-US" altLang="en-US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Airway and breathing</a:t>
            </a:r>
            <a:endParaRPr lang="en-US" altLang="en-US" sz="4000" b="1" smtClean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57150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b="1" smtClean="0">
                <a:solidFill>
                  <a:srgbClr val="FFFF00"/>
                </a:solidFill>
                <a:latin typeface="Comic Sans MS" panose="030F0702030302020204" pitchFamily="66" charset="0"/>
              </a:rPr>
              <a:t>C. </a:t>
            </a:r>
            <a:r>
              <a:rPr lang="en-US" altLang="en-US" sz="2400" b="1" smtClean="0">
                <a:solidFill>
                  <a:srgbClr val="FFFF00"/>
                </a:solidFill>
                <a:latin typeface="Tahoma" panose="020B0604030504040204" pitchFamily="34" charset="0"/>
              </a:rPr>
              <a:t>Use the head tilt, chin lift method to open airway. Look,  listen and feel for breathing.  </a:t>
            </a:r>
          </a:p>
          <a:p>
            <a:pPr>
              <a:buFontTx/>
              <a:buNone/>
            </a:pPr>
            <a:r>
              <a:rPr lang="en-US" altLang="en-US" sz="2400" b="1" smtClean="0">
                <a:solidFill>
                  <a:srgbClr val="FFFF00"/>
                </a:solidFill>
                <a:latin typeface="Tahoma" panose="020B0604030504040204" pitchFamily="34" charset="0"/>
              </a:rPr>
              <a:t>D. If the victim is not breathing normally, pinch the nose and cover their mouth with yours. Give 2 full breaths until you see the chest rise. Each breath should last about 1 second.  </a:t>
            </a:r>
          </a:p>
          <a:p>
            <a:pPr>
              <a:buFontTx/>
              <a:buNone/>
            </a:pPr>
            <a:r>
              <a:rPr lang="en-US" altLang="en-US" sz="2400" b="1" smtClean="0">
                <a:solidFill>
                  <a:srgbClr val="FFFF00"/>
                </a:solidFill>
                <a:latin typeface="Tahoma" panose="020B0604030504040204" pitchFamily="34" charset="0"/>
              </a:rPr>
              <a:t>E. With each breath the chest should lower and rise so you know that air is getting in.</a:t>
            </a:r>
            <a:r>
              <a:rPr lang="en-US" altLang="en-US" sz="2000" b="1" smtClean="0">
                <a:latin typeface="Tahoma" panose="020B0604030504040204" pitchFamily="34" charset="0"/>
              </a:rPr>
              <a:t> </a:t>
            </a:r>
          </a:p>
        </p:txBody>
      </p:sp>
      <p:pic>
        <p:nvPicPr>
          <p:cNvPr id="28676" name="Picture 5" descr="blowani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1200" y="2286000"/>
            <a:ext cx="3124200" cy="3100388"/>
          </a:xfrm>
          <a:noFill/>
        </p:spPr>
      </p:pic>
    </p:spTree>
    <p:extLst>
      <p:ext uri="{BB962C8B-B14F-4D97-AF65-F5344CB8AC3E}">
        <p14:creationId xmlns:p14="http://schemas.microsoft.com/office/powerpoint/2010/main" val="2931094665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1066800"/>
          </a:xfrm>
        </p:spPr>
        <p:txBody>
          <a:bodyPr/>
          <a:lstStyle/>
          <a:p>
            <a:r>
              <a:rPr lang="en-US" sz="4000" b="1" smtClean="0">
                <a:solidFill>
                  <a:srgbClr val="FF9900"/>
                </a:solidFill>
                <a:latin typeface="Tahoma" panose="020B0604030504040204" pitchFamily="34" charset="0"/>
              </a:rPr>
              <a:t>Adult CPR </a:t>
            </a:r>
            <a:br>
              <a:rPr lang="en-US" sz="4000" b="1" smtClean="0">
                <a:solidFill>
                  <a:srgbClr val="FF9900"/>
                </a:solidFill>
                <a:latin typeface="Tahoma" panose="020B0604030504040204" pitchFamily="34" charset="0"/>
              </a:rPr>
            </a:br>
            <a:r>
              <a:rPr lang="en-US" sz="4000" b="1" smtClean="0">
                <a:solidFill>
                  <a:srgbClr val="FF990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066800"/>
            <a:ext cx="6172200" cy="5791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FFFF00"/>
                </a:solidFill>
                <a:latin typeface="Tahoma" panose="020B0604030504040204" pitchFamily="34" charset="0"/>
              </a:rPr>
              <a:t>F. After giving two breaths, immediately begin chest compressions. </a:t>
            </a:r>
            <a:endParaRPr lang="en-US" sz="2400" b="1" smtClean="0">
              <a:latin typeface="Tahoma" panose="020B060403050404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Tahoma" panose="020B0604030504040204" pitchFamily="34" charset="0"/>
              </a:rPr>
              <a:t>G. Use the nipple line (“armpit over”) to determine the proper place to do chest compressions.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Tahoma" panose="020B0604030504040204" pitchFamily="34" charset="0"/>
              </a:rPr>
              <a:t>H. Push down on the chest 1 1/2 to 2 inches, 30 times right between the nipples where the heart lies. (ratio 30:2)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Tahoma" panose="020B0604030504040204" pitchFamily="34" charset="0"/>
              </a:rPr>
              <a:t>J. Pump at the rate of 100 compressions / 1 minute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Tahoma" panose="020B0604030504040204" pitchFamily="34" charset="0"/>
              </a:rPr>
              <a:t>K. If you see chest movement, put the victim in the side position in case they vomit. </a:t>
            </a:r>
          </a:p>
        </p:txBody>
      </p:sp>
      <p:pic>
        <p:nvPicPr>
          <p:cNvPr id="29700" name="Picture 5" descr="handposition.gif (3169 byte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286000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7" descr="pumpani"/>
          <p:cNvPicPr>
            <a:picLocks noChangeAspect="1" noChangeArrowheads="1" noCro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05600" y="4572000"/>
            <a:ext cx="2078038" cy="2095500"/>
          </a:xfrm>
          <a:noFill/>
        </p:spPr>
      </p:pic>
    </p:spTree>
    <p:extLst>
      <p:ext uri="{BB962C8B-B14F-4D97-AF65-F5344CB8AC3E}">
        <p14:creationId xmlns:p14="http://schemas.microsoft.com/office/powerpoint/2010/main" val="43778234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pr-handplace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36"/>
          <a:stretch>
            <a:fillRect/>
          </a:stretch>
        </p:blipFill>
        <p:spPr bwMode="auto">
          <a:xfrm>
            <a:off x="0" y="762000"/>
            <a:ext cx="9144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57200" y="6053138"/>
            <a:ext cx="89550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>
                <a:solidFill>
                  <a:srgbClr val="FFFF00"/>
                </a:solidFill>
                <a:latin typeface="Tahoma" panose="020B0604030504040204" pitchFamily="34" charset="0"/>
              </a:rPr>
              <a:t>Chest compressions should be performed on the </a:t>
            </a:r>
            <a:r>
              <a:rPr lang="en-US" u="sng">
                <a:solidFill>
                  <a:srgbClr val="FFFF00"/>
                </a:solidFill>
                <a:latin typeface="Tahoma" panose="020B0604030504040204" pitchFamily="34" charset="0"/>
              </a:rPr>
              <a:t>lower</a:t>
            </a:r>
          </a:p>
          <a:p>
            <a:r>
              <a:rPr lang="en-US">
                <a:solidFill>
                  <a:srgbClr val="FFFF00"/>
                </a:solidFill>
                <a:latin typeface="Tahoma" panose="020B0604030504040204" pitchFamily="34" charset="0"/>
              </a:rPr>
              <a:t>½ of the sternum </a:t>
            </a:r>
          </a:p>
        </p:txBody>
      </p:sp>
    </p:spTree>
    <p:extLst>
      <p:ext uri="{BB962C8B-B14F-4D97-AF65-F5344CB8AC3E}">
        <p14:creationId xmlns:p14="http://schemas.microsoft.com/office/powerpoint/2010/main" val="275369842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Do I get Certified?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Certification for CPR and First Aid is easy to obtain! Just find your local </a:t>
            </a:r>
            <a:r>
              <a:rPr lang="en-US" dirty="0" smtClean="0"/>
              <a:t>Red </a:t>
            </a:r>
            <a:r>
              <a:rPr lang="en-US" dirty="0" smtClean="0"/>
              <a:t>Cross </a:t>
            </a:r>
            <a:r>
              <a:rPr lang="en-US" dirty="0" smtClean="0"/>
              <a:t>and </a:t>
            </a:r>
            <a:r>
              <a:rPr lang="en-US" dirty="0" smtClean="0"/>
              <a:t>sign up for the basic training course! </a:t>
            </a:r>
          </a:p>
        </p:txBody>
      </p:sp>
      <p:pic>
        <p:nvPicPr>
          <p:cNvPr id="7176" name="Picture 8" descr="http://t1.gstatic.com/images?q=tbn:ANd9GcSau3rIbIBwqIF1YZdj73Y5OoEqrvhk76oLe2howVrrJWRsZ9U&amp;t=1&amp;usg=__dT_ZuMcxYWBmXzQBTmTJu9lyq48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124200"/>
            <a:ext cx="2362200" cy="3194479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pr-handplace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599"/>
          <a:stretch>
            <a:fillRect/>
          </a:stretch>
        </p:blipFill>
        <p:spPr bwMode="auto">
          <a:xfrm>
            <a:off x="0" y="914400"/>
            <a:ext cx="91440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066800" y="4686300"/>
            <a:ext cx="796448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>
                <a:solidFill>
                  <a:srgbClr val="FFFF00"/>
                </a:solidFill>
                <a:latin typeface="Tahoma" panose="020B0604030504040204" pitchFamily="34" charset="0"/>
              </a:rPr>
              <a:t>For </a:t>
            </a:r>
            <a:r>
              <a:rPr lang="en-US">
                <a:solidFill>
                  <a:srgbClr val="FF0000"/>
                </a:solidFill>
                <a:latin typeface="Tahoma" panose="020B0604030504040204" pitchFamily="34" charset="0"/>
              </a:rPr>
              <a:t>each </a:t>
            </a:r>
            <a:r>
              <a:rPr lang="en-US">
                <a:solidFill>
                  <a:srgbClr val="FFFF00"/>
                </a:solidFill>
                <a:latin typeface="Tahoma" panose="020B0604030504040204" pitchFamily="34" charset="0"/>
              </a:rPr>
              <a:t>compression it is important to push down</a:t>
            </a:r>
          </a:p>
          <a:p>
            <a:r>
              <a:rPr lang="en-US">
                <a:solidFill>
                  <a:srgbClr val="FFFF00"/>
                </a:solidFill>
                <a:latin typeface="Tahoma" panose="020B0604030504040204" pitchFamily="34" charset="0"/>
              </a:rPr>
              <a:t>far enough and to be sure the chest is completely </a:t>
            </a:r>
          </a:p>
          <a:p>
            <a:r>
              <a:rPr lang="en-US">
                <a:solidFill>
                  <a:srgbClr val="FFFF00"/>
                </a:solidFill>
                <a:latin typeface="Tahoma" panose="020B0604030504040204" pitchFamily="34" charset="0"/>
              </a:rPr>
              <a:t>released after each compression. This will allow </a:t>
            </a:r>
          </a:p>
          <a:p>
            <a:r>
              <a:rPr lang="en-US">
                <a:solidFill>
                  <a:srgbClr val="FFFF00"/>
                </a:solidFill>
                <a:latin typeface="Tahoma" panose="020B0604030504040204" pitchFamily="34" charset="0"/>
              </a:rPr>
              <a:t>the heart to fill with blood after each compression.</a:t>
            </a:r>
          </a:p>
        </p:txBody>
      </p:sp>
    </p:spTree>
    <p:extLst>
      <p:ext uri="{BB962C8B-B14F-4D97-AF65-F5344CB8AC3E}">
        <p14:creationId xmlns:p14="http://schemas.microsoft.com/office/powerpoint/2010/main" val="323091936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3962400" cy="1066800"/>
          </a:xfrm>
        </p:spPr>
        <p:txBody>
          <a:bodyPr/>
          <a:lstStyle/>
          <a:p>
            <a:pPr algn="l"/>
            <a:r>
              <a:rPr lang="en-US" sz="4800" smtClean="0">
                <a:solidFill>
                  <a:srgbClr val="FFFFFF"/>
                </a:solidFill>
                <a:latin typeface="Eras Bold ITC" panose="020B0907030504020204" pitchFamily="34" charset="0"/>
              </a:rPr>
              <a:t>Recovery</a:t>
            </a:r>
            <a:br>
              <a:rPr lang="en-US" sz="4800" smtClean="0">
                <a:solidFill>
                  <a:srgbClr val="FFFFFF"/>
                </a:solidFill>
                <a:latin typeface="Eras Bold ITC" panose="020B0907030504020204" pitchFamily="34" charset="0"/>
              </a:rPr>
            </a:br>
            <a:r>
              <a:rPr lang="en-US" sz="4800" smtClean="0">
                <a:solidFill>
                  <a:srgbClr val="FFFFFF"/>
                </a:solidFill>
                <a:latin typeface="Eras Bold ITC" panose="020B0907030504020204" pitchFamily="34" charset="0"/>
              </a:rPr>
              <a:t>Position</a:t>
            </a:r>
          </a:p>
        </p:txBody>
      </p:sp>
      <p:pic>
        <p:nvPicPr>
          <p:cNvPr id="32771" name="Picture 3" descr="recovery-position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0"/>
            <a:ext cx="4327525" cy="68580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</p:pic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28600" y="1600200"/>
            <a:ext cx="4267200" cy="474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 b="0" i="1">
                <a:solidFill>
                  <a:srgbClr val="FFFFFF"/>
                </a:solidFill>
                <a:latin typeface="Arial Black" panose="020B0A04020102020204" pitchFamily="34" charset="0"/>
              </a:rPr>
              <a:t>What is the</a:t>
            </a:r>
          </a:p>
          <a:p>
            <a:r>
              <a:rPr lang="en-US" sz="2800" b="0" i="1">
                <a:solidFill>
                  <a:srgbClr val="FFFFFF"/>
                </a:solidFill>
                <a:latin typeface="Arial Black" panose="020B0A04020102020204" pitchFamily="34" charset="0"/>
              </a:rPr>
              <a:t>Recovery Position?</a:t>
            </a:r>
          </a:p>
          <a:p>
            <a:endParaRPr lang="en-US" sz="1000" b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b="0">
                <a:solidFill>
                  <a:srgbClr val="FFFFFF"/>
                </a:solidFill>
                <a:latin typeface="Arial" panose="020B0604020202020204" pitchFamily="34" charset="0"/>
              </a:rPr>
              <a:t>First Aid procedure to use if the person is unconscious,</a:t>
            </a:r>
          </a:p>
          <a:p>
            <a:r>
              <a:rPr lang="en-US" b="0">
                <a:solidFill>
                  <a:srgbClr val="FFFFFF"/>
                </a:solidFill>
                <a:latin typeface="Arial" panose="020B0604020202020204" pitchFamily="34" charset="0"/>
              </a:rPr>
              <a:t>breathing and have a pulse.   </a:t>
            </a:r>
          </a:p>
          <a:p>
            <a:pPr>
              <a:buFontTx/>
              <a:buChar char="•"/>
            </a:pPr>
            <a:r>
              <a:rPr lang="en-US" b="0">
                <a:solidFill>
                  <a:srgbClr val="FFFFFF"/>
                </a:solidFill>
                <a:latin typeface="Arial" panose="020B0604020202020204" pitchFamily="34" charset="0"/>
              </a:rPr>
              <a:t>It is a safe position to put them in while you are waiting for the EMS to arrive</a:t>
            </a:r>
          </a:p>
          <a:p>
            <a:pPr>
              <a:buFontTx/>
              <a:buChar char="•"/>
            </a:pPr>
            <a:r>
              <a:rPr lang="en-US" b="0">
                <a:solidFill>
                  <a:srgbClr val="FFFFFF"/>
                </a:solidFill>
                <a:latin typeface="Arial" panose="020B0604020202020204" pitchFamily="34" charset="0"/>
              </a:rPr>
              <a:t>Allows them to breathe easily and prevents them from choking on their tongue or any vomit.</a:t>
            </a:r>
            <a:r>
              <a:rPr lang="en-US" sz="1800" b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5144534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Here are some key points to Child CPR in case you missed them!</a:t>
            </a:r>
          </a:p>
          <a:p>
            <a:pPr>
              <a:buFont typeface="Wingdings" pitchFamily="2" charset="2"/>
              <a:buChar char="ü"/>
            </a:pPr>
            <a:r>
              <a:rPr lang="en-US" smtClean="0"/>
              <a:t> The same first 3 steps apply for children as adults when giving CPR. (check for consciousness, call for help, open airway check for signs of life)</a:t>
            </a:r>
          </a:p>
          <a:p>
            <a:pPr>
              <a:buFont typeface="Wingdings" pitchFamily="2" charset="2"/>
              <a:buChar char="ü"/>
            </a:pPr>
            <a:r>
              <a:rPr lang="en-US" smtClean="0"/>
              <a:t> After opening the airway, give </a:t>
            </a:r>
            <a:r>
              <a:rPr lang="en-US" b="1" smtClean="0"/>
              <a:t>5 </a:t>
            </a:r>
            <a:r>
              <a:rPr lang="en-US" smtClean="0"/>
              <a:t>rescue breaths</a:t>
            </a:r>
          </a:p>
          <a:p>
            <a:pPr>
              <a:buFont typeface="Wingdings" pitchFamily="2" charset="2"/>
              <a:buChar char="ü"/>
            </a:pPr>
            <a:r>
              <a:rPr lang="en-US" smtClean="0"/>
              <a:t> Check for signs of life</a:t>
            </a:r>
          </a:p>
          <a:p>
            <a:pPr>
              <a:buFont typeface="Wingdings" pitchFamily="2" charset="2"/>
              <a:buChar char="ü"/>
            </a:pPr>
            <a:r>
              <a:rPr lang="en-US" smtClean="0"/>
              <a:t> If there are no signs of life, follow with </a:t>
            </a:r>
            <a:r>
              <a:rPr lang="en-US" b="1" smtClean="0"/>
              <a:t>30 </a:t>
            </a:r>
            <a:r>
              <a:rPr lang="en-US" smtClean="0"/>
              <a:t>chest compressions with only one hand. </a:t>
            </a:r>
          </a:p>
          <a:p>
            <a:pPr>
              <a:buFont typeface="Wingdings" pitchFamily="2" charset="2"/>
              <a:buChar char="ü"/>
            </a:pPr>
            <a:r>
              <a:rPr lang="en-US" smtClean="0"/>
              <a:t> Continue </a:t>
            </a:r>
            <a:r>
              <a:rPr lang="en-US" b="1" smtClean="0"/>
              <a:t>30 </a:t>
            </a:r>
            <a:r>
              <a:rPr lang="en-US" smtClean="0"/>
              <a:t>to </a:t>
            </a:r>
            <a:r>
              <a:rPr lang="en-US" b="1" smtClean="0"/>
              <a:t>2 </a:t>
            </a:r>
            <a:r>
              <a:rPr lang="en-US" smtClean="0"/>
              <a:t>ratio until EMT arrives. 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228600"/>
            <a:ext cx="736002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Key Points to Child CPR</a:t>
            </a:r>
          </a:p>
        </p:txBody>
      </p:sp>
    </p:spTree>
  </p:cSld>
  <p:clrMapOvr>
    <a:masterClrMapping/>
  </p:clrMapOvr>
  <p:transition>
    <p:dissolv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This Video is from the British Red Cross. It will take you through the important steps of CPR for an infant!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 algn="ctr">
              <a:buFont typeface="Wingdings 2" pitchFamily="18" charset="2"/>
              <a:buNone/>
            </a:pPr>
            <a:r>
              <a:rPr lang="en-US" smtClean="0"/>
              <a:t>Click to watch the video!</a:t>
            </a:r>
          </a:p>
          <a:p>
            <a:pPr algn="ctr">
              <a:buFont typeface="Wingdings 2" pitchFamily="18" charset="2"/>
              <a:buNone/>
            </a:pPr>
            <a:endParaRPr lang="en-US" smtClean="0"/>
          </a:p>
          <a:p>
            <a:pPr algn="ctr">
              <a:buFont typeface="Wingdings 2" pitchFamily="18" charset="2"/>
              <a:buNone/>
            </a:pPr>
            <a:r>
              <a:rPr lang="en-US" smtClean="0">
                <a:hlinkClick r:id="rId3"/>
              </a:rPr>
              <a:t>http://www.youtube.com/watch?v=0ZglCFfzKwA&amp;feature=related</a:t>
            </a:r>
            <a:endParaRPr lang="en-US" smtClean="0"/>
          </a:p>
          <a:p>
            <a:pPr algn="ctr"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4" name="Rectangle 3"/>
          <p:cNvSpPr/>
          <p:nvPr/>
        </p:nvSpPr>
        <p:spPr>
          <a:xfrm>
            <a:off x="2514600" y="228600"/>
            <a:ext cx="373794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CPR- Infant</a:t>
            </a:r>
          </a:p>
        </p:txBody>
      </p:sp>
      <p:pic>
        <p:nvPicPr>
          <p:cNvPr id="16388" name="Picture 2" descr="C:\Documents and Settings\Owner.YOUR-7F4756E2FA\Local Settings\Temporary Internet Files\Content.IE5\C1EB8TAJ\MCj0250717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4572000"/>
            <a:ext cx="2667000" cy="211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Important things you need to know about Infant CPR!</a:t>
            </a:r>
          </a:p>
          <a:p>
            <a:pPr>
              <a:buFont typeface="Wingdings" pitchFamily="2" charset="2"/>
              <a:buChar char="ü"/>
            </a:pPr>
            <a:r>
              <a:rPr lang="en-US" smtClean="0"/>
              <a:t> Checking for conciousness on a baby is different from an adult or child, you must tap their foot.</a:t>
            </a:r>
          </a:p>
          <a:p>
            <a:pPr>
              <a:buFont typeface="Wingdings" pitchFamily="2" charset="2"/>
              <a:buChar char="ü"/>
            </a:pPr>
            <a:r>
              <a:rPr lang="en-US" smtClean="0"/>
              <a:t> Check for consciousness, call for help, open airway check for signs of life. </a:t>
            </a:r>
          </a:p>
          <a:p>
            <a:pPr>
              <a:buFont typeface="Wingdings" pitchFamily="2" charset="2"/>
              <a:buChar char="ü"/>
            </a:pPr>
            <a:r>
              <a:rPr lang="en-US" smtClean="0"/>
              <a:t> Give </a:t>
            </a:r>
            <a:r>
              <a:rPr lang="en-US" b="1" smtClean="0"/>
              <a:t>5 </a:t>
            </a:r>
            <a:r>
              <a:rPr lang="en-US" smtClean="0"/>
              <a:t>rescue breaths then listen for signs of life. Follow with </a:t>
            </a:r>
            <a:r>
              <a:rPr lang="en-US" b="1" smtClean="0"/>
              <a:t>30</a:t>
            </a:r>
            <a:r>
              <a:rPr lang="en-US" smtClean="0"/>
              <a:t> chest compressions with only 2 fingers and not as much force.</a:t>
            </a:r>
          </a:p>
          <a:p>
            <a:pPr>
              <a:buFont typeface="Wingdings" pitchFamily="2" charset="2"/>
              <a:buChar char="ü"/>
            </a:pPr>
            <a:r>
              <a:rPr lang="en-US" smtClean="0"/>
              <a:t> Continue </a:t>
            </a:r>
            <a:r>
              <a:rPr lang="en-US" b="1" smtClean="0"/>
              <a:t>30 </a:t>
            </a:r>
            <a:r>
              <a:rPr lang="en-US" smtClean="0"/>
              <a:t>to </a:t>
            </a:r>
            <a:r>
              <a:rPr lang="en-US" b="1" smtClean="0"/>
              <a:t>2</a:t>
            </a:r>
            <a:r>
              <a:rPr lang="en-US" smtClean="0"/>
              <a:t> ratio until EMT arrives.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228600"/>
            <a:ext cx="756944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Key Points to Infant CPR</a:t>
            </a:r>
          </a:p>
        </p:txBody>
      </p:sp>
    </p:spTree>
  </p:cSld>
  <p:clrMapOvr>
    <a:masterClrMapping/>
  </p:clrMapOvr>
  <p:transition>
    <p:pull dir="rd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Now we will learn how to treat an adult, child, and infant who are choking and not able to cough, speak, or breathe. </a:t>
            </a:r>
          </a:p>
        </p:txBody>
      </p:sp>
      <p:sp>
        <p:nvSpPr>
          <p:cNvPr id="4" name="Rectangle 3"/>
          <p:cNvSpPr/>
          <p:nvPr/>
        </p:nvSpPr>
        <p:spPr>
          <a:xfrm>
            <a:off x="2667000" y="228600"/>
            <a:ext cx="331853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CHOKING</a:t>
            </a:r>
          </a:p>
        </p:txBody>
      </p:sp>
      <p:pic>
        <p:nvPicPr>
          <p:cNvPr id="18436" name="Picture 2" descr="C:\Documents and Settings\Owner.YOUR-7F4756E2FA\Local Settings\Temporary Internet Files\Content.IE5\C1EB8TAJ\MCj0359041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667000"/>
            <a:ext cx="3970338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u="sng" dirty="0" smtClean="0"/>
              <a:t>Step 1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Check scene, then check person.</a:t>
            </a:r>
          </a:p>
          <a:p>
            <a:pPr>
              <a:buFont typeface="Wingdings 2" pitchFamily="18" charset="2"/>
              <a:buNone/>
            </a:pPr>
            <a:r>
              <a:rPr lang="en-US" u="sng" dirty="0" smtClean="0"/>
              <a:t>Step 2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Have someone call 9111</a:t>
            </a:r>
          </a:p>
          <a:p>
            <a:pPr>
              <a:buFont typeface="Wingdings 2" pitchFamily="18" charset="2"/>
              <a:buNone/>
            </a:pPr>
            <a:r>
              <a:rPr lang="en-US" u="sng" dirty="0" smtClean="0"/>
              <a:t>Step 3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Obtain Consent to care for the person.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304800"/>
            <a:ext cx="781771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Conscious Choking Adult</a:t>
            </a:r>
          </a:p>
        </p:txBody>
      </p:sp>
    </p:spTree>
  </p:cSld>
  <p:clrMapOvr>
    <a:masterClrMapping/>
  </p:clrMapOvr>
  <p:transition>
    <p:zoom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u="sng" dirty="0" smtClean="0"/>
              <a:t>Step 4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Give </a:t>
            </a:r>
            <a:r>
              <a:rPr lang="en-US" b="1" dirty="0" smtClean="0"/>
              <a:t>5 </a:t>
            </a:r>
            <a:r>
              <a:rPr lang="en-US" dirty="0" smtClean="0"/>
              <a:t>quick, upward abdominal thrusts.</a:t>
            </a:r>
          </a:p>
          <a:p>
            <a:pPr>
              <a:buFont typeface="Wingdings 2" pitchFamily="18" charset="2"/>
              <a:buNone/>
            </a:pPr>
            <a:r>
              <a:rPr lang="en-CA" dirty="0" smtClean="0"/>
              <a:t>Stand behind victim with one leg between theirs</a:t>
            </a:r>
          </a:p>
          <a:p>
            <a:pPr>
              <a:buFont typeface="Wingdings 2" pitchFamily="18" charset="2"/>
              <a:buNone/>
            </a:pPr>
            <a:r>
              <a:rPr lang="en-CA" dirty="0" smtClean="0"/>
              <a:t>Find hips, and make fist where belly button should be</a:t>
            </a:r>
          </a:p>
          <a:p>
            <a:pPr>
              <a:buFont typeface="Wingdings 2" pitchFamily="18" charset="2"/>
              <a:buNone/>
            </a:pPr>
            <a:r>
              <a:rPr lang="en-CA" dirty="0" smtClean="0"/>
              <a:t>Pull in and up at about 60% of strength</a:t>
            </a:r>
            <a:endParaRPr lang="en-US" dirty="0" smtClean="0"/>
          </a:p>
          <a:p>
            <a:pPr>
              <a:buFont typeface="Wingdings 2" pitchFamily="18" charset="2"/>
              <a:buNone/>
            </a:pPr>
            <a:r>
              <a:rPr lang="en-US" u="sng" dirty="0" smtClean="0"/>
              <a:t>Step 5</a:t>
            </a:r>
            <a:endParaRPr lang="en-US" dirty="0" smtClean="0"/>
          </a:p>
          <a:p>
            <a:pPr>
              <a:buFont typeface="Wingdings 2" pitchFamily="18" charset="2"/>
              <a:buNone/>
            </a:pPr>
            <a:r>
              <a:rPr lang="en-US" dirty="0" smtClean="0"/>
              <a:t>Continue abdominal thrusts until-</a:t>
            </a:r>
          </a:p>
          <a:p>
            <a:r>
              <a:rPr lang="en-US" dirty="0" smtClean="0"/>
              <a:t> object is forced out</a:t>
            </a:r>
          </a:p>
          <a:p>
            <a:r>
              <a:rPr lang="en-US" dirty="0" smtClean="0"/>
              <a:t> person can breathe or cough forcefully</a:t>
            </a:r>
          </a:p>
          <a:p>
            <a:r>
              <a:rPr lang="en-US" dirty="0" smtClean="0"/>
              <a:t> person becomes unconscious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WHAT TO DO NEXT: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If person becomes unconscious- CALL 911 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81000" y="228600"/>
            <a:ext cx="864884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Choking Adult Continued…</a:t>
            </a:r>
          </a:p>
        </p:txBody>
      </p:sp>
    </p:spTree>
  </p:cSld>
  <p:clrMapOvr>
    <a:masterClrMapping/>
  </p:clrMapOvr>
  <p:transition>
    <p:pull dir="r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r>
              <a:rPr lang="en-US" smtClean="0"/>
              <a:t>Follow the same 1-6 steps of a choking adult for a choking child, and infant. REMEMBER TO CALL 911!!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4" name="Rectangle 3"/>
          <p:cNvSpPr/>
          <p:nvPr/>
        </p:nvSpPr>
        <p:spPr>
          <a:xfrm>
            <a:off x="762000" y="304800"/>
            <a:ext cx="7773282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Conscious Choking Child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and Infant</a:t>
            </a:r>
          </a:p>
        </p:txBody>
      </p:sp>
      <p:pic>
        <p:nvPicPr>
          <p:cNvPr id="21508" name="Picture 2" descr="C:\Documents and Settings\Owner.YOUR-7F4756E2FA\Local Settings\Temporary Internet Files\Content.IE5\GABL05F3\MPj0422270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3581400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Tahoma" panose="020B0604030504040204" pitchFamily="34" charset="0"/>
              </a:rPr>
              <a:t>Infant choking; conscious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6962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Tahoma" panose="020B0604030504040204" pitchFamily="34" charset="0"/>
              </a:rPr>
              <a:t>A. Check for breathing difficulty, ineffective cough, weak cry.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Tahoma" panose="020B0604030504040204" pitchFamily="34" charset="0"/>
              </a:rPr>
              <a:t>B. Confirm signs of severe or complete airway obstruction.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FFFF00"/>
                </a:solidFill>
                <a:latin typeface="Tahoma" panose="020B0604030504040204" pitchFamily="34" charset="0"/>
              </a:rPr>
              <a:t>C. Give 5 back blows  </a:t>
            </a:r>
            <a:r>
              <a:rPr lang="en-US" sz="2400" b="1" smtClean="0">
                <a:latin typeface="Tahoma" panose="020B0604030504040204" pitchFamily="34" charset="0"/>
              </a:rPr>
              <a:t>with your open hand</a:t>
            </a:r>
            <a:r>
              <a:rPr lang="en-US" sz="2400" b="1" smtClean="0">
                <a:solidFill>
                  <a:srgbClr val="FFFF00"/>
                </a:solidFill>
                <a:latin typeface="Tahoma" panose="020B0604030504040204" pitchFamily="34" charset="0"/>
              </a:rPr>
              <a:t> and 5 chest thrusts, </a:t>
            </a:r>
            <a:r>
              <a:rPr lang="en-US" sz="2400" b="1" smtClean="0">
                <a:solidFill>
                  <a:srgbClr val="070321"/>
                </a:solidFill>
                <a:latin typeface="Tahoma" panose="020B0604030504040204" pitchFamily="34" charset="0"/>
              </a:rPr>
              <a:t>using your 3rd and 4th fingers.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FFFF00"/>
                </a:solidFill>
                <a:latin typeface="Tahoma" panose="020B0604030504040204" pitchFamily="34" charset="0"/>
              </a:rPr>
              <a:t>D. Repeat back blows and chest thrusts until object is expelled OR the victim becomes unresponsive.</a:t>
            </a:r>
          </a:p>
        </p:txBody>
      </p:sp>
    </p:spTree>
    <p:extLst>
      <p:ext uri="{BB962C8B-B14F-4D97-AF65-F5344CB8AC3E}">
        <p14:creationId xmlns:p14="http://schemas.microsoft.com/office/powerpoint/2010/main" val="343767927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/>
            </a:r>
            <a:br>
              <a:rPr lang="en-CA" b="1" dirty="0" smtClean="0"/>
            </a:br>
            <a:r>
              <a:rPr lang="en-CA" b="1" dirty="0"/>
              <a:t/>
            </a:r>
            <a:br>
              <a:rPr lang="en-CA" b="1" dirty="0"/>
            </a:br>
            <a:r>
              <a:rPr lang="en-CA" b="1" dirty="0" smtClean="0"/>
              <a:t/>
            </a:r>
            <a:br>
              <a:rPr lang="en-CA" b="1" dirty="0" smtClean="0"/>
            </a:br>
            <a:r>
              <a:rPr lang="en-CA" b="1" dirty="0"/>
              <a:t/>
            </a:r>
            <a:br>
              <a:rPr lang="en-CA" b="1" dirty="0"/>
            </a:br>
            <a:r>
              <a:rPr lang="en-CA" b="1" dirty="0" smtClean="0"/>
              <a:t/>
            </a:r>
            <a:br>
              <a:rPr lang="en-CA" b="1" dirty="0" smtClean="0"/>
            </a:br>
            <a:r>
              <a:rPr lang="en-CA" b="1" dirty="0"/>
              <a:t/>
            </a:r>
            <a:br>
              <a:rPr lang="en-CA" b="1" dirty="0"/>
            </a:br>
            <a:r>
              <a:rPr lang="en-CA" b="1" dirty="0" smtClean="0"/>
              <a:t/>
            </a:r>
            <a:br>
              <a:rPr lang="en-CA" b="1" dirty="0" smtClean="0"/>
            </a:br>
            <a:r>
              <a:rPr lang="en-CA" b="1" dirty="0"/>
              <a:t/>
            </a:r>
            <a:br>
              <a:rPr lang="en-CA" b="1" dirty="0"/>
            </a:br>
            <a:r>
              <a:rPr lang="en-CA" b="1" dirty="0" smtClean="0"/>
              <a:t/>
            </a:r>
            <a:br>
              <a:rPr lang="en-CA" b="1" dirty="0" smtClean="0"/>
            </a:br>
            <a:r>
              <a:rPr lang="en-CA" sz="5400" b="1" dirty="0" smtClean="0"/>
              <a:t>Brainstorming Questions</a:t>
            </a:r>
            <a:endParaRPr lang="en-CA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sz="4400" dirty="0" smtClean="0"/>
              <a:t>What does CPR stand for?</a:t>
            </a:r>
          </a:p>
          <a:p>
            <a:pPr marL="0" indent="0">
              <a:buNone/>
            </a:pPr>
            <a:endParaRPr lang="en-CA" sz="4400" dirty="0" smtClean="0"/>
          </a:p>
          <a:p>
            <a:r>
              <a:rPr lang="en-CA" sz="4400" dirty="0" smtClean="0"/>
              <a:t>When would you perform CPR?</a:t>
            </a:r>
          </a:p>
          <a:p>
            <a:pPr marL="0" indent="0">
              <a:buNone/>
            </a:pPr>
            <a:endParaRPr lang="en-CA" sz="4400" dirty="0" smtClean="0"/>
          </a:p>
          <a:p>
            <a:r>
              <a:rPr lang="en-CA" sz="4400" dirty="0" smtClean="0"/>
              <a:t>What do you know about CPR?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368229498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5" descr="cpr_04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47107" name="AutoShape 7" descr="cpr_04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47108" name="AutoShape 9" descr="cpr_04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47109" name="AutoShape 11" descr="cpr_04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47110" name="AutoShape 13" descr="cpr_04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47111" name="AutoShape 15" descr="cpr_04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47112" name="AutoShape 17" descr="Infant Choking"/>
          <p:cNvSpPr>
            <a:spLocks noChangeAspect="1" noChangeArrowheads="1"/>
          </p:cNvSpPr>
          <p:nvPr/>
        </p:nvSpPr>
        <p:spPr bwMode="auto">
          <a:xfrm>
            <a:off x="3810000" y="2857500"/>
            <a:ext cx="152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/>
          </a:p>
        </p:txBody>
      </p:sp>
      <p:pic>
        <p:nvPicPr>
          <p:cNvPr id="47113" name="Picture 23" descr="Choking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752600"/>
            <a:ext cx="3810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4" name="Picture 25" descr="Choking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0"/>
            <a:ext cx="3810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5" name="Picture 29" descr="h5550949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"/>
            <a:ext cx="281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16" name="Text Box 30"/>
          <p:cNvSpPr txBox="1">
            <a:spLocks noChangeArrowheads="1"/>
          </p:cNvSpPr>
          <p:nvPr/>
        </p:nvSpPr>
        <p:spPr bwMode="auto">
          <a:xfrm>
            <a:off x="914400" y="0"/>
            <a:ext cx="2471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>
                <a:solidFill>
                  <a:srgbClr val="FFFF00"/>
                </a:solidFill>
              </a:rPr>
              <a:t>BACK SLAPS</a:t>
            </a:r>
          </a:p>
        </p:txBody>
      </p:sp>
      <p:sp>
        <p:nvSpPr>
          <p:cNvPr id="47117" name="Text Box 32"/>
          <p:cNvSpPr txBox="1">
            <a:spLocks noChangeArrowheads="1"/>
          </p:cNvSpPr>
          <p:nvPr/>
        </p:nvSpPr>
        <p:spPr bwMode="auto">
          <a:xfrm>
            <a:off x="669925" y="3314700"/>
            <a:ext cx="271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>
                <a:solidFill>
                  <a:srgbClr val="FFFF00"/>
                </a:solidFill>
              </a:rPr>
              <a:t>CHEST THRUSTS</a:t>
            </a:r>
          </a:p>
        </p:txBody>
      </p:sp>
      <p:sp>
        <p:nvSpPr>
          <p:cNvPr id="47118" name="Text Box 33"/>
          <p:cNvSpPr txBox="1">
            <a:spLocks noChangeArrowheads="1"/>
          </p:cNvSpPr>
          <p:nvPr/>
        </p:nvSpPr>
        <p:spPr bwMode="auto">
          <a:xfrm>
            <a:off x="5851525" y="1104900"/>
            <a:ext cx="2513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>
                <a:solidFill>
                  <a:srgbClr val="FFFF00"/>
                </a:solidFill>
              </a:rPr>
              <a:t>FINGER SWEEP</a:t>
            </a:r>
          </a:p>
        </p:txBody>
      </p:sp>
    </p:spTree>
    <p:extLst>
      <p:ext uri="{BB962C8B-B14F-4D97-AF65-F5344CB8AC3E}">
        <p14:creationId xmlns:p14="http://schemas.microsoft.com/office/powerpoint/2010/main" val="213633313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dirty="0" smtClean="0"/>
              <a:t>This is a video that takes you through the entire process of CPR and use of an AED on an adult. Pay close attention to make sure you remember all this important information!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 algn="ctr">
              <a:buFont typeface="Wingdings 2" pitchFamily="18" charset="2"/>
              <a:buNone/>
            </a:pPr>
            <a:r>
              <a:rPr lang="en-US" dirty="0" smtClean="0"/>
              <a:t>Click here to watch video!</a:t>
            </a:r>
          </a:p>
          <a:p>
            <a:pPr algn="ctr">
              <a:buFont typeface="Wingdings 2" pitchFamily="18" charset="2"/>
              <a:buNone/>
            </a:pPr>
            <a:endParaRPr lang="en-US" dirty="0" smtClean="0"/>
          </a:p>
          <a:p>
            <a:pPr algn="ctr">
              <a:buFont typeface="Wingdings 2" pitchFamily="18" charset="2"/>
              <a:buNone/>
            </a:pPr>
            <a:r>
              <a:rPr lang="en-US" dirty="0" smtClean="0">
                <a:hlinkClick r:id="rId3"/>
              </a:rPr>
              <a:t>http://www.youtube.com/watch?v=6aZxH_J9g_0&amp;feature=related</a:t>
            </a:r>
            <a:endParaRPr lang="en-US" dirty="0" smtClean="0"/>
          </a:p>
          <a:p>
            <a:pPr algn="ctr"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762000" y="304800"/>
            <a:ext cx="763337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AED For Adult and Child</a:t>
            </a:r>
          </a:p>
        </p:txBody>
      </p:sp>
    </p:spTree>
  </p:cSld>
  <p:clrMapOvr>
    <a:masterClrMapping/>
  </p:clrMapOvr>
  <p:transition>
    <p:wheel spokes="2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/>
              <a:t>Step 1-3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Turn on AED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Wipe chest dry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Plug in connector if necessary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/>
              <a:t>Step 4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Make sure no one, including yourself, is touching the victim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Say “everyone stand clear!”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Push shock button if necessary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WHAT TO DO NEXT-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After shock, give 5 cycles or about 2 minutes of CPR.</a:t>
            </a:r>
          </a:p>
        </p:txBody>
      </p:sp>
      <p:sp>
        <p:nvSpPr>
          <p:cNvPr id="4" name="Rectangle 3"/>
          <p:cNvSpPr/>
          <p:nvPr/>
        </p:nvSpPr>
        <p:spPr>
          <a:xfrm>
            <a:off x="1676400" y="304800"/>
            <a:ext cx="589251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Steps to Using AED</a:t>
            </a: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mtClean="0"/>
              <a:t> The three C’s- Check, Call, Care!</a:t>
            </a:r>
          </a:p>
          <a:p>
            <a:pPr>
              <a:buFont typeface="Wingdings" pitchFamily="2" charset="2"/>
              <a:buChar char="ü"/>
            </a:pPr>
            <a:r>
              <a:rPr lang="en-US" smtClean="0"/>
              <a:t> We learned how to perform CRP on an adult, a child, and an infant.</a:t>
            </a:r>
          </a:p>
          <a:p>
            <a:pPr>
              <a:buFont typeface="Wingdings" pitchFamily="2" charset="2"/>
              <a:buChar char="ü"/>
            </a:pPr>
            <a:r>
              <a:rPr lang="en-US" smtClean="0"/>
              <a:t> We learned how to treat a choking adult, child, and infant.</a:t>
            </a:r>
          </a:p>
          <a:p>
            <a:pPr>
              <a:buFont typeface="Wingdings" pitchFamily="2" charset="2"/>
              <a:buChar char="ü"/>
            </a:pPr>
            <a:r>
              <a:rPr lang="en-US" smtClean="0"/>
              <a:t> We also learned how to use the AED!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4" name="Rectangle 3"/>
          <p:cNvSpPr/>
          <p:nvPr/>
        </p:nvSpPr>
        <p:spPr>
          <a:xfrm>
            <a:off x="1066800" y="228600"/>
            <a:ext cx="712496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What We’ve Learned…</a:t>
            </a:r>
          </a:p>
        </p:txBody>
      </p:sp>
      <p:pic>
        <p:nvPicPr>
          <p:cNvPr id="5" name="Picture 8" descr="http://t1.gstatic.com/images?q=tbn:ANd9GcSau3rIbIBwqIF1YZdj73Y5OoEqrvhk76oLe2howVrrJWRsZ9U&amp;t=1&amp;usg=__dT_ZuMcxYWBmXzQBTmTJu9lyq48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3663521"/>
            <a:ext cx="2362200" cy="3194479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US" smtClean="0"/>
              <a:t>Being certified in CPR and First Aid doesn’t only benefit yourself, but everyone around you because you never know when CPR will be needed. </a:t>
            </a:r>
          </a:p>
          <a:p>
            <a:pPr algn="ctr">
              <a:buFont typeface="Wingdings 2" pitchFamily="18" charset="2"/>
              <a:buNone/>
            </a:pPr>
            <a:r>
              <a:rPr lang="en-US" smtClean="0"/>
              <a:t>The American Red Cross has trained millions of people in first aid and CPR. These are the people who are dedicated to making the world a safer place for everyone! </a:t>
            </a:r>
          </a:p>
          <a:p>
            <a:pPr algn="ctr">
              <a:buFont typeface="Wingdings 2" pitchFamily="18" charset="2"/>
              <a:buNone/>
            </a:pPr>
            <a:r>
              <a:rPr lang="en-US" smtClean="0"/>
              <a:t>I hope you learned some important information about CPR and hopefully you want to get certified! </a:t>
            </a:r>
          </a:p>
        </p:txBody>
      </p:sp>
      <p:sp>
        <p:nvSpPr>
          <p:cNvPr id="4" name="Rectangle 3"/>
          <p:cNvSpPr/>
          <p:nvPr/>
        </p:nvSpPr>
        <p:spPr>
          <a:xfrm>
            <a:off x="-228600" y="304800"/>
            <a:ext cx="962308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Why Should YOU Get Certified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?</a:t>
            </a:r>
          </a:p>
        </p:txBody>
      </p:sp>
      <p:pic>
        <p:nvPicPr>
          <p:cNvPr id="25604" name="Picture 4" descr="caring_hands_caring_hearts_larg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913313"/>
            <a:ext cx="2362200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5715000" cy="1143000"/>
          </a:xfrm>
        </p:spPr>
        <p:txBody>
          <a:bodyPr/>
          <a:lstStyle/>
          <a:p>
            <a:pPr algn="l"/>
            <a:r>
              <a:rPr lang="en-US" sz="4000" smtClean="0">
                <a:solidFill>
                  <a:srgbClr val="FFFFFF"/>
                </a:solidFill>
                <a:latin typeface="Eras Bold ITC" panose="020B0907030504020204" pitchFamily="34" charset="0"/>
              </a:rPr>
              <a:t>Good Samaritan Law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382000" cy="30480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FFFF"/>
              </a:buClr>
              <a:buFont typeface="Wingdings" panose="05000000000000000000" pitchFamily="2" charset="2"/>
              <a:buChar char="Ø"/>
            </a:pPr>
            <a:r>
              <a:rPr lang="en-US" sz="2800" smtClean="0">
                <a:solidFill>
                  <a:srgbClr val="FFFFFF"/>
                </a:solidFill>
              </a:rPr>
              <a:t>Law that protects rescuers from prosecution or civil law suits, unless their actions constitute willful misconduct and negligence. </a:t>
            </a:r>
          </a:p>
          <a:p>
            <a:pPr lvl="1">
              <a:lnSpc>
                <a:spcPct val="90000"/>
              </a:lnSpc>
              <a:buClr>
                <a:srgbClr val="FFFFFF"/>
              </a:buClr>
              <a:buFont typeface="Wingdings" panose="05000000000000000000" pitchFamily="2" charset="2"/>
              <a:buChar char="ü"/>
            </a:pPr>
            <a:r>
              <a:rPr lang="en-US" smtClean="0">
                <a:solidFill>
                  <a:srgbClr val="FFFFFF"/>
                </a:solidFill>
              </a:rPr>
              <a:t>The Rescuer </a:t>
            </a:r>
            <a:r>
              <a:rPr lang="en-US" u="sng" smtClean="0">
                <a:solidFill>
                  <a:srgbClr val="FFFFFF"/>
                </a:solidFill>
                <a:latin typeface="Arial Black" panose="020B0A04020102020204" pitchFamily="34" charset="0"/>
              </a:rPr>
              <a:t>MUST</a:t>
            </a:r>
            <a:r>
              <a:rPr lang="en-US" smtClean="0">
                <a:solidFill>
                  <a:srgbClr val="FFFFFF"/>
                </a:solidFill>
              </a:rPr>
              <a:t> comply with proper emergency first aid and CPR guidelines;  acting in good faith by being prudent and responsible in their rescue efforts.</a:t>
            </a:r>
          </a:p>
        </p:txBody>
      </p:sp>
      <p:pic>
        <p:nvPicPr>
          <p:cNvPr id="52228" name="Picture 4" descr="RHB%20Web%20Good%20Samaritan%20Light%20Blue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3600" y="381000"/>
            <a:ext cx="2819400" cy="990600"/>
          </a:xfrm>
          <a:noFill/>
        </p:spPr>
      </p:pic>
      <p:pic>
        <p:nvPicPr>
          <p:cNvPr id="52229" name="Picture 5" descr="beating_heart"/>
          <p:cNvPicPr>
            <a:picLocks noChangeAspect="1" noChangeArrowheads="1" noCrop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6600" y="4724400"/>
            <a:ext cx="2857500" cy="1666875"/>
          </a:xfrm>
          <a:noFill/>
        </p:spPr>
      </p:pic>
      <p:pic>
        <p:nvPicPr>
          <p:cNvPr id="52230" name="Picture 6" descr="beat6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6482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1" name="Picture 7" descr="cpic2_e0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724400"/>
            <a:ext cx="2057400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9008107"/>
      </p:ext>
    </p:extLst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mtClean="0"/>
              <a:t> Videos from </a:t>
            </a:r>
            <a:r>
              <a:rPr lang="en-US" smtClean="0">
                <a:hlinkClick r:id="rId3"/>
              </a:rPr>
              <a:t>www.youtube.com</a:t>
            </a:r>
            <a:endParaRPr lang="en-US" smtClean="0"/>
          </a:p>
          <a:p>
            <a:pPr>
              <a:buFont typeface="Wingdings" pitchFamily="2" charset="2"/>
              <a:buChar char="ü"/>
            </a:pPr>
            <a:r>
              <a:rPr lang="en-US" smtClean="0"/>
              <a:t> Pictures on slides 2,5,19, and 20 are from </a:t>
            </a:r>
            <a:r>
              <a:rPr lang="en-US" smtClean="0">
                <a:hlinkClick r:id="rId4"/>
              </a:rPr>
              <a:t>www.googleimages.com</a:t>
            </a:r>
            <a:r>
              <a:rPr lang="en-US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smtClean="0"/>
              <a:t> All other pictures courtesy of clipart</a:t>
            </a:r>
          </a:p>
          <a:p>
            <a:pPr>
              <a:buFont typeface="Wingdings" pitchFamily="2" charset="2"/>
              <a:buChar char="ü"/>
            </a:pPr>
            <a:r>
              <a:rPr lang="en-US" smtClean="0"/>
              <a:t> All information about CPR, AED, Choking, and the three C’s from 3</a:t>
            </a:r>
            <a:r>
              <a:rPr lang="en-US" baseline="30000" smtClean="0"/>
              <a:t>rd</a:t>
            </a:r>
            <a:r>
              <a:rPr lang="en-US" smtClean="0"/>
              <a:t> Edition Participants Manual provided by American Red Cross Title: First Aid/CPR/AED for Schools and Community.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2438400" y="228600"/>
            <a:ext cx="386278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Works Cited</a:t>
            </a:r>
          </a:p>
        </p:txBody>
      </p:sp>
    </p:spTree>
  </p:cSld>
  <p:clrMapOvr>
    <a:masterClrMapping/>
  </p:clrMapOvr>
  <p:transition>
    <p:fad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sz="4400" dirty="0" smtClean="0"/>
              <a:t>C-P-R</a:t>
            </a:r>
            <a:endParaRPr lang="en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sz="3600" dirty="0" smtClean="0"/>
              <a:t>Cardio – Having to do with the heart</a:t>
            </a:r>
          </a:p>
          <a:p>
            <a:pPr marL="0" indent="0">
              <a:buNone/>
            </a:pPr>
            <a:endParaRPr lang="en-CA" sz="3600" dirty="0" smtClean="0"/>
          </a:p>
          <a:p>
            <a:r>
              <a:rPr lang="en-CA" sz="3600" dirty="0" smtClean="0"/>
              <a:t>Pulmonary - </a:t>
            </a:r>
            <a:r>
              <a:rPr lang="en-CA" sz="3600" dirty="0"/>
              <a:t>Having to do with the </a:t>
            </a:r>
            <a:r>
              <a:rPr lang="en-CA" sz="3600" dirty="0" smtClean="0"/>
              <a:t>lungs</a:t>
            </a:r>
          </a:p>
          <a:p>
            <a:pPr marL="0" indent="0">
              <a:buNone/>
            </a:pPr>
            <a:endParaRPr lang="en-CA" sz="3600" dirty="0" smtClean="0"/>
          </a:p>
          <a:p>
            <a:r>
              <a:rPr lang="en-CA" sz="3600" dirty="0" smtClean="0"/>
              <a:t>Resuscitation - The </a:t>
            </a:r>
            <a:r>
              <a:rPr lang="en-CA" sz="3600" dirty="0"/>
              <a:t>act of reviving a person and returning them to consciousness</a:t>
            </a:r>
          </a:p>
        </p:txBody>
      </p:sp>
    </p:spTree>
    <p:extLst>
      <p:ext uri="{BB962C8B-B14F-4D97-AF65-F5344CB8AC3E}">
        <p14:creationId xmlns:p14="http://schemas.microsoft.com/office/powerpoint/2010/main" val="181694302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BILL NYE HEART VIDEO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http://www.youtube.com/watch?v=GbttJ-5do9M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0724581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When to Perform CPR?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6000" dirty="0" smtClean="0"/>
              <a:t>No breathing</a:t>
            </a:r>
          </a:p>
          <a:p>
            <a:pPr marL="0" indent="0">
              <a:buNone/>
            </a:pPr>
            <a:r>
              <a:rPr lang="en-CA" sz="6000" dirty="0" smtClean="0"/>
              <a:t>No pulse</a:t>
            </a:r>
          </a:p>
          <a:p>
            <a:pPr marL="0" indent="0">
              <a:buNone/>
            </a:pPr>
            <a:r>
              <a:rPr lang="en-CA" sz="6000" dirty="0" smtClean="0"/>
              <a:t>Unconscious</a:t>
            </a:r>
            <a:endParaRPr lang="en-CA" sz="6000" dirty="0"/>
          </a:p>
        </p:txBody>
      </p:sp>
    </p:spTree>
    <p:extLst>
      <p:ext uri="{BB962C8B-B14F-4D97-AF65-F5344CB8AC3E}">
        <p14:creationId xmlns:p14="http://schemas.microsoft.com/office/powerpoint/2010/main" val="283911434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-304800"/>
            <a:ext cx="7793037" cy="1462088"/>
          </a:xfrm>
        </p:spPr>
        <p:txBody>
          <a:bodyPr/>
          <a:lstStyle/>
          <a:p>
            <a:r>
              <a:rPr lang="en-US" sz="3600" smtClean="0">
                <a:solidFill>
                  <a:srgbClr val="FF0000"/>
                </a:solidFill>
                <a:latin typeface="Tahoma" panose="020B0604030504040204" pitchFamily="34" charset="0"/>
              </a:rPr>
              <a:t>What are the functions of CPR?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8229600" cy="4953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900" smtClean="0">
                <a:latin typeface="Tahoma" panose="020B0604030504040204" pitchFamily="34" charset="0"/>
              </a:rPr>
              <a:t>A. </a:t>
            </a:r>
            <a:r>
              <a:rPr lang="en-US" sz="2000" b="1" smtClean="0">
                <a:solidFill>
                  <a:srgbClr val="FF0000"/>
                </a:solidFill>
                <a:latin typeface="Tahoma" panose="020B0604030504040204" pitchFamily="34" charset="0"/>
              </a:rPr>
              <a:t>As basic life support</a:t>
            </a:r>
            <a:r>
              <a:rPr lang="en-US" sz="2000" b="1" smtClean="0">
                <a:latin typeface="Tahoma" panose="020B0604030504040204" pitchFamily="34" charset="0"/>
              </a:rPr>
              <a:t> – to maintain a viable (living) victim for advanced life support.  (EMS)</a:t>
            </a:r>
          </a:p>
          <a:p>
            <a:pPr lvl="1">
              <a:lnSpc>
                <a:spcPct val="80000"/>
              </a:lnSpc>
            </a:pPr>
            <a:r>
              <a:rPr lang="en-US" sz="2000" b="1" smtClean="0">
                <a:latin typeface="Tahoma" panose="020B0604030504040204" pitchFamily="34" charset="0"/>
              </a:rPr>
              <a:t>EMS stands for Emergency Medical Service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smtClean="0">
                <a:latin typeface="Tahoma" panose="020B0604030504040204" pitchFamily="34" charset="0"/>
              </a:rPr>
              <a:t>B. </a:t>
            </a:r>
            <a:r>
              <a:rPr lang="en-US" sz="2000" b="1" smtClean="0">
                <a:solidFill>
                  <a:srgbClr val="FF0000"/>
                </a:solidFill>
                <a:latin typeface="Tahoma" panose="020B0604030504040204" pitchFamily="34" charset="0"/>
              </a:rPr>
              <a:t>To minimize the occurrence of panic during times of emergency</a:t>
            </a:r>
            <a:r>
              <a:rPr lang="en-US" sz="2000" b="1" smtClean="0">
                <a:latin typeface="Tahoma" panose="020B0604030504040204" pitchFamily="34" charset="0"/>
              </a:rPr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smtClean="0">
                <a:latin typeface="Tahoma" panose="020B0604030504040204" pitchFamily="34" charset="0"/>
              </a:rPr>
              <a:t>C. </a:t>
            </a:r>
            <a:r>
              <a:rPr lang="en-US" sz="2000" b="1" smtClean="0">
                <a:solidFill>
                  <a:srgbClr val="FF0000"/>
                </a:solidFill>
                <a:latin typeface="Tahoma" panose="020B0604030504040204" pitchFamily="34" charset="0"/>
              </a:rPr>
              <a:t>For early diagnosis and detection of the symptoms of heart attack.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b="1" smtClean="0">
              <a:solidFill>
                <a:srgbClr val="FF0000"/>
              </a:solidFill>
              <a:latin typeface="Tahoma" panose="020B060403050404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sz="1700" b="1" smtClean="0">
                <a:latin typeface="Tahoma" panose="020B0604030504040204" pitchFamily="34" charset="0"/>
              </a:rPr>
              <a:t>Be able to recognize the signs of a heart attack. 		</a:t>
            </a:r>
          </a:p>
          <a:p>
            <a:pPr lvl="1">
              <a:lnSpc>
                <a:spcPct val="80000"/>
              </a:lnSpc>
            </a:pPr>
            <a:r>
              <a:rPr lang="en-US" sz="2000" b="1" smtClean="0">
                <a:latin typeface="Tahoma" panose="020B0604030504040204" pitchFamily="34" charset="0"/>
              </a:rPr>
              <a:t>The greatest risk of death from heart attack is in the initial two hours after the onset of the symptoms</a:t>
            </a:r>
          </a:p>
          <a:p>
            <a:pPr lvl="1">
              <a:lnSpc>
                <a:spcPct val="80000"/>
              </a:lnSpc>
            </a:pPr>
            <a:r>
              <a:rPr lang="en-US" sz="2000" b="1" smtClean="0">
                <a:latin typeface="Tahoma" panose="020B0604030504040204" pitchFamily="34" charset="0"/>
              </a:rPr>
              <a:t>60% of all victims die before they reach the hospital.  (paramedics now stabilize the victim at the site before transporting.)</a:t>
            </a:r>
          </a:p>
        </p:txBody>
      </p:sp>
    </p:spTree>
    <p:extLst>
      <p:ext uri="{BB962C8B-B14F-4D97-AF65-F5344CB8AC3E}">
        <p14:creationId xmlns:p14="http://schemas.microsoft.com/office/powerpoint/2010/main" val="33813392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/>
            </a:r>
            <a:br>
              <a:rPr lang="en-CA" dirty="0" smtClean="0"/>
            </a:br>
            <a:r>
              <a:rPr lang="en-CA" dirty="0"/>
              <a:t/>
            </a:r>
            <a:br>
              <a:rPr lang="en-CA" dirty="0"/>
            </a:br>
            <a:r>
              <a:rPr lang="en-CA" dirty="0" smtClean="0"/>
              <a:t>Heart Attack/Cardiac Arrest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Heart Attack –Reduced level of oxygen to the heart muscle </a:t>
            </a:r>
            <a:endParaRPr lang="en-CA" dirty="0"/>
          </a:p>
          <a:p>
            <a:r>
              <a:rPr lang="en-CA" dirty="0" smtClean="0"/>
              <a:t>Cardiac Arrest – Heart stops beating</a:t>
            </a:r>
            <a:endParaRPr lang="en-CA" dirty="0"/>
          </a:p>
          <a:p>
            <a:r>
              <a:rPr lang="en-CA" dirty="0" smtClean="0"/>
              <a:t>Signs and Symptoms – Pale, chest pain, pain moving to left arm, upset stomach, shortness of breath, tired, denial</a:t>
            </a:r>
            <a:endParaRPr lang="en-CA" dirty="0"/>
          </a:p>
          <a:p>
            <a:r>
              <a:rPr lang="en-CA" dirty="0" smtClean="0"/>
              <a:t>Risk Factors – Age, cholesterol, weight, heredity, diet, smoking, fitness, high blood pressure, stress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2398970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>
                <a:latin typeface="Tahoma" panose="020B0604030504040204" pitchFamily="34" charset="0"/>
              </a:rPr>
              <a:t>What are the </a:t>
            </a:r>
            <a:r>
              <a:rPr lang="en-US" sz="4000" b="1" i="1" u="sng" smtClean="0">
                <a:latin typeface="Tahoma" panose="020B0604030504040204" pitchFamily="34" charset="0"/>
              </a:rPr>
              <a:t>real</a:t>
            </a:r>
            <a:r>
              <a:rPr lang="en-US" sz="4000" b="1" smtClean="0">
                <a:latin typeface="Tahoma" panose="020B0604030504040204" pitchFamily="34" charset="0"/>
              </a:rPr>
              <a:t> symptoms of a heart attack?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153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smtClean="0">
                <a:latin typeface="Tahoma" panose="020B0604030504040204" pitchFamily="34" charset="0"/>
              </a:rPr>
              <a:t>Uncomfortable pressure and squeezing, usually located in the center of the chest</a:t>
            </a:r>
          </a:p>
          <a:p>
            <a:pPr>
              <a:lnSpc>
                <a:spcPct val="80000"/>
              </a:lnSpc>
            </a:pPr>
            <a:r>
              <a:rPr lang="en-US" sz="2400" b="1" smtClean="0">
                <a:latin typeface="Tahoma" panose="020B0604030504040204" pitchFamily="34" charset="0"/>
              </a:rPr>
              <a:t>Pain may spread to shoulders, arms, neck, and back (usually on the left side)</a:t>
            </a:r>
          </a:p>
          <a:p>
            <a:pPr>
              <a:lnSpc>
                <a:spcPct val="80000"/>
              </a:lnSpc>
            </a:pPr>
            <a:r>
              <a:rPr lang="en-US" sz="2400" b="1" smtClean="0">
                <a:latin typeface="Tahoma" panose="020B0604030504040204" pitchFamily="34" charset="0"/>
              </a:rPr>
              <a:t>The pain is not always severe and may come and go (sharp, stabbing twinges of pain usually are not signals of heart attack)</a:t>
            </a:r>
          </a:p>
          <a:p>
            <a:pPr>
              <a:lnSpc>
                <a:spcPct val="80000"/>
              </a:lnSpc>
            </a:pPr>
            <a:r>
              <a:rPr lang="en-US" sz="2400" b="1" smtClean="0">
                <a:latin typeface="Tahoma" panose="020B0604030504040204" pitchFamily="34" charset="0"/>
              </a:rPr>
              <a:t>Sweating, nausea, shortness of breath, feeling of weakness</a:t>
            </a:r>
          </a:p>
          <a:p>
            <a:pPr lvl="1">
              <a:lnSpc>
                <a:spcPct val="80000"/>
              </a:lnSpc>
            </a:pPr>
            <a:r>
              <a:rPr lang="en-US" sz="2400" b="1" smtClean="0">
                <a:latin typeface="Tahoma" panose="020B0604030504040204" pitchFamily="34" charset="0"/>
              </a:rPr>
              <a:t>May occur in either sex, even young adults, and not necessarily during physical or emotional stress.</a:t>
            </a:r>
          </a:p>
        </p:txBody>
      </p:sp>
    </p:spTree>
    <p:extLst>
      <p:ext uri="{BB962C8B-B14F-4D97-AF65-F5344CB8AC3E}">
        <p14:creationId xmlns:p14="http://schemas.microsoft.com/office/powerpoint/2010/main" val="32491001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10745</TotalTime>
  <Words>1667</Words>
  <Application>Microsoft Office PowerPoint</Application>
  <PresentationFormat>On-screen Show (4:3)</PresentationFormat>
  <Paragraphs>197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51" baseType="lpstr">
      <vt:lpstr>Arial</vt:lpstr>
      <vt:lpstr>Arial Black</vt:lpstr>
      <vt:lpstr>Baskerville Old Face</vt:lpstr>
      <vt:lpstr>Bernard MT Condensed</vt:lpstr>
      <vt:lpstr>Bodoni MT Black</vt:lpstr>
      <vt:lpstr>Calibri</vt:lpstr>
      <vt:lpstr>Comic Sans MS</vt:lpstr>
      <vt:lpstr>Eras Bold ITC</vt:lpstr>
      <vt:lpstr>Franklin Gothic Book</vt:lpstr>
      <vt:lpstr>Perpetua</vt:lpstr>
      <vt:lpstr>Tahoma</vt:lpstr>
      <vt:lpstr>Times</vt:lpstr>
      <vt:lpstr>Wingdings</vt:lpstr>
      <vt:lpstr>Wingdings 2</vt:lpstr>
      <vt:lpstr>Equity</vt:lpstr>
      <vt:lpstr>CPR Introduction</vt:lpstr>
      <vt:lpstr>How Do I get Certified?</vt:lpstr>
      <vt:lpstr>         Brainstorming Questions</vt:lpstr>
      <vt:lpstr>C-P-R</vt:lpstr>
      <vt:lpstr>BILL NYE HEART VIDEO</vt:lpstr>
      <vt:lpstr>When to Perform CPR?</vt:lpstr>
      <vt:lpstr>What are the functions of CPR?</vt:lpstr>
      <vt:lpstr>  Heart Attack/Cardiac Arrest</vt:lpstr>
      <vt:lpstr>What are the real symptoms of a heart attack?</vt:lpstr>
      <vt:lpstr>The first important steps in giving CPR are….</vt:lpstr>
      <vt:lpstr>PowerPoint Presentation</vt:lpstr>
      <vt:lpstr>PowerPoint Presentation</vt:lpstr>
      <vt:lpstr>PowerPoint Presentation</vt:lpstr>
      <vt:lpstr>General CPR; In Three Simple Steps: ABC</vt:lpstr>
      <vt:lpstr>PowerPoint Presentation</vt:lpstr>
      <vt:lpstr>PowerPoint Presentation</vt:lpstr>
      <vt:lpstr>Adult CPR  Airway and breathing</vt:lpstr>
      <vt:lpstr>Adult CPR   </vt:lpstr>
      <vt:lpstr>PowerPoint Presentation</vt:lpstr>
      <vt:lpstr>PowerPoint Presentation</vt:lpstr>
      <vt:lpstr>Recovery Position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Infant choking; conscious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Good Samaritan Law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CPR and First Aid  Basics!</dc:title>
  <dc:creator>kgolien</dc:creator>
  <cp:lastModifiedBy>Del Buono, Amanda M.</cp:lastModifiedBy>
  <cp:revision>172</cp:revision>
  <dcterms:created xsi:type="dcterms:W3CDTF">2008-04-13T18:43:18Z</dcterms:created>
  <dcterms:modified xsi:type="dcterms:W3CDTF">2015-09-14T17:17:52Z</dcterms:modified>
</cp:coreProperties>
</file>