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3EEBC6-5CF5-42CA-9CE3-3E924FC22D02}" type="datetimeFigureOut">
              <a:rPr lang="en-US" smtClean="0"/>
              <a:t>11/5/2010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058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014B3E-A979-4D59-8A89-DF1BC5F995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5730185-E859-4124-8224-F7B20AB8D99F}" type="datetimeFigureOut">
              <a:rPr lang="en-US" smtClean="0"/>
              <a:t>11/4/2010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0D9F097-5B72-4738-A77B-05AF95603B5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0185-E859-4124-8224-F7B20AB8D99F}" type="datetimeFigureOut">
              <a:rPr lang="en-US" smtClean="0"/>
              <a:t>11/4/2010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F097-5B72-4738-A77B-05AF95603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0185-E859-4124-8224-F7B20AB8D99F}" type="datetimeFigureOut">
              <a:rPr lang="en-US" smtClean="0"/>
              <a:t>11/4/2010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F097-5B72-4738-A77B-05AF95603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730185-E859-4124-8224-F7B20AB8D99F}" type="datetimeFigureOut">
              <a:rPr lang="en-US" smtClean="0"/>
              <a:t>11/4/2010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0D9F097-5B72-4738-A77B-05AF95603B5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5730185-E859-4124-8224-F7B20AB8D99F}" type="datetimeFigureOut">
              <a:rPr lang="en-US" smtClean="0"/>
              <a:t>11/4/2010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0D9F097-5B72-4738-A77B-05AF95603B5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0185-E859-4124-8224-F7B20AB8D99F}" type="datetimeFigureOut">
              <a:rPr lang="en-US" smtClean="0"/>
              <a:t>11/4/2010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F097-5B72-4738-A77B-05AF95603B5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0185-E859-4124-8224-F7B20AB8D99F}" type="datetimeFigureOut">
              <a:rPr lang="en-US" smtClean="0"/>
              <a:t>11/4/2010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F097-5B72-4738-A77B-05AF95603B5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5730185-E859-4124-8224-F7B20AB8D99F}" type="datetimeFigureOut">
              <a:rPr lang="en-US" smtClean="0"/>
              <a:t>11/4/2010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0D9F097-5B72-4738-A77B-05AF95603B5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0185-E859-4124-8224-F7B20AB8D99F}" type="datetimeFigureOut">
              <a:rPr lang="en-US" smtClean="0"/>
              <a:t>11/4/2010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F097-5B72-4738-A77B-05AF95603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730185-E859-4124-8224-F7B20AB8D99F}" type="datetimeFigureOut">
              <a:rPr lang="en-US" smtClean="0"/>
              <a:t>11/4/2010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0D9F097-5B72-4738-A77B-05AF95603B5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5730185-E859-4124-8224-F7B20AB8D99F}" type="datetimeFigureOut">
              <a:rPr lang="en-US" smtClean="0"/>
              <a:t>11/4/2010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0D9F097-5B72-4738-A77B-05AF95603B5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5730185-E859-4124-8224-F7B20AB8D99F}" type="datetimeFigureOut">
              <a:rPr lang="en-US" smtClean="0"/>
              <a:t>11/4/2010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D9F097-5B72-4738-A77B-05AF95603B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b="1" dirty="0"/>
              <a:t>Athletic Nutrition and Eating </a:t>
            </a:r>
            <a:r>
              <a:rPr lang="en-US" sz="6600" b="1" dirty="0" smtClean="0"/>
              <a:t>Disorders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4873752"/>
          </a:xfrm>
        </p:spPr>
        <p:txBody>
          <a:bodyPr/>
          <a:lstStyle/>
          <a:p>
            <a:r>
              <a:rPr lang="en-US" sz="2700" dirty="0" smtClean="0"/>
              <a:t>Grain products, vegetables, and fruit are best choices</a:t>
            </a:r>
            <a:endParaRPr lang="en-US" dirty="0" smtClean="0"/>
          </a:p>
          <a:p>
            <a:pPr lvl="1"/>
            <a:r>
              <a:rPr lang="en-US" dirty="0" smtClean="0"/>
              <a:t>Digested quickly and readily available for fuel</a:t>
            </a:r>
            <a:endParaRPr lang="en-US" sz="1700" dirty="0" smtClean="0"/>
          </a:p>
          <a:p>
            <a:r>
              <a:rPr lang="en-US" sz="2700" dirty="0" smtClean="0"/>
              <a:t>Protein </a:t>
            </a:r>
            <a:r>
              <a:rPr lang="en-US" sz="2700" dirty="0" smtClean="0"/>
              <a:t>intake should be in moderation </a:t>
            </a:r>
            <a:endParaRPr lang="en-US" dirty="0" smtClean="0"/>
          </a:p>
          <a:p>
            <a:pPr lvl="1"/>
            <a:r>
              <a:rPr lang="en-US" dirty="0" smtClean="0"/>
              <a:t>Takes longer to digest</a:t>
            </a:r>
            <a:endParaRPr lang="en-US" sz="1700" dirty="0" smtClean="0"/>
          </a:p>
          <a:p>
            <a:r>
              <a:rPr lang="en-US" sz="2700" dirty="0" smtClean="0"/>
              <a:t>Foods high in fat stay in stomach the longest and feel heavy and uncomfortable</a:t>
            </a:r>
            <a:endParaRPr lang="en-US" dirty="0" smtClean="0"/>
          </a:p>
          <a:p>
            <a:r>
              <a:rPr lang="en-US" sz="2700" dirty="0" smtClean="0"/>
              <a:t>Restrict sugary foods</a:t>
            </a:r>
            <a:endParaRPr lang="en-US" dirty="0" smtClean="0"/>
          </a:p>
          <a:p>
            <a:pPr lvl="1"/>
            <a:r>
              <a:rPr lang="en-US" dirty="0" smtClean="0"/>
              <a:t>Cause rapid swings in blood sugar levels</a:t>
            </a:r>
            <a:endParaRPr lang="en-US" sz="1700" dirty="0" smtClean="0"/>
          </a:p>
          <a:p>
            <a:pPr lvl="1"/>
            <a:r>
              <a:rPr lang="en-US" dirty="0" smtClean="0"/>
              <a:t>Result in low blood sugar and less energy</a:t>
            </a:r>
            <a:endParaRPr lang="en-US" sz="17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7467600" cy="4873752"/>
          </a:xfrm>
        </p:spPr>
        <p:txBody>
          <a:bodyPr/>
          <a:lstStyle/>
          <a:p>
            <a:r>
              <a:rPr lang="en-US" sz="2700" dirty="0" smtClean="0"/>
              <a:t>Avoid foods and drinks that contain caffeine</a:t>
            </a:r>
            <a:endParaRPr lang="en-US" dirty="0" smtClean="0"/>
          </a:p>
          <a:p>
            <a:pPr lvl="1"/>
            <a:r>
              <a:rPr lang="en-US" dirty="0" smtClean="0"/>
              <a:t>Stimulates body to increase urine output</a:t>
            </a:r>
            <a:endParaRPr lang="en-US" sz="1700" dirty="0" smtClean="0"/>
          </a:p>
          <a:p>
            <a:pPr lvl="1"/>
            <a:r>
              <a:rPr lang="en-US" dirty="0" smtClean="0"/>
              <a:t>Cause dehydration problems</a:t>
            </a:r>
            <a:endParaRPr lang="en-US" sz="1700" dirty="0" smtClean="0"/>
          </a:p>
          <a:p>
            <a:pPr lvl="1"/>
            <a:r>
              <a:rPr lang="en-US" dirty="0" smtClean="0"/>
              <a:t>Full bladder is uncomfortable</a:t>
            </a:r>
            <a:endParaRPr lang="en-US" sz="1700" dirty="0" smtClean="0"/>
          </a:p>
          <a:p>
            <a:r>
              <a:rPr lang="en-US" sz="2700" dirty="0" smtClean="0"/>
              <a:t>If the athlete does not have enough time for a pre-game meal small carbohydrate snacks should be consumed</a:t>
            </a:r>
            <a:endParaRPr lang="en-US" dirty="0" smtClean="0"/>
          </a:p>
          <a:p>
            <a:pPr lvl="1"/>
            <a:r>
              <a:rPr lang="en-US" dirty="0" smtClean="0"/>
              <a:t>Whole-wheat bread with peanut butter, banana, juice, and water can be consumed 2 hours before game</a:t>
            </a:r>
            <a:endParaRPr lang="en-US" sz="17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5400" dirty="0" smtClean="0"/>
              <a:t>Eating Disorders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200" dirty="0" smtClean="0"/>
              <a:t>Eating patterns include anorexia nervosa, bulimia nervosa, and binge eating</a:t>
            </a:r>
          </a:p>
          <a:p>
            <a:r>
              <a:rPr lang="en-US" sz="4200" dirty="0" smtClean="0"/>
              <a:t>All of these behaviors are dangerous and can result in serious health problems</a:t>
            </a:r>
          </a:p>
          <a:p>
            <a:r>
              <a:rPr lang="en-US" sz="4200" dirty="0" smtClean="0"/>
              <a:t>Underlying reasons for disordered eating</a:t>
            </a:r>
          </a:p>
          <a:p>
            <a:pPr lvl="1"/>
            <a:r>
              <a:rPr lang="en-US" sz="3300" dirty="0" smtClean="0"/>
              <a:t>Distorted self-image</a:t>
            </a:r>
          </a:p>
          <a:p>
            <a:pPr lvl="1"/>
            <a:r>
              <a:rPr lang="en-US" sz="3300" dirty="0" smtClean="0"/>
              <a:t>Guilt</a:t>
            </a:r>
          </a:p>
          <a:p>
            <a:pPr lvl="1"/>
            <a:r>
              <a:rPr lang="en-US" sz="3300" dirty="0" smtClean="0"/>
              <a:t>Depression</a:t>
            </a:r>
          </a:p>
          <a:p>
            <a:pPr lvl="1"/>
            <a:r>
              <a:rPr lang="en-US" sz="3300" dirty="0" smtClean="0"/>
              <a:t>Overemphasis on leanness and physical appearance</a:t>
            </a:r>
          </a:p>
          <a:p>
            <a:r>
              <a:rPr lang="en-US" sz="4200" dirty="0" smtClean="0"/>
              <a:t>10% are male athletes and most of those are wrestlers</a:t>
            </a:r>
          </a:p>
          <a:p>
            <a:r>
              <a:rPr lang="en-US" sz="4200" dirty="0" smtClean="0"/>
              <a:t>Extreme weight loss measures aimed at losing a few pounds as quickly as possible to make their weight are not only unhealthy </a:t>
            </a:r>
            <a:r>
              <a:rPr lang="en-US" sz="4200" dirty="0" smtClean="0"/>
              <a:t>but </a:t>
            </a:r>
            <a:r>
              <a:rPr lang="en-US" sz="4200" dirty="0" smtClean="0"/>
              <a:t>can be deadly.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5400" dirty="0" smtClean="0"/>
              <a:t>Anorexia </a:t>
            </a:r>
            <a:r>
              <a:rPr lang="en-US" sz="5400" dirty="0" smtClean="0"/>
              <a:t>Nervosa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700" dirty="0" smtClean="0"/>
              <a:t>Psychological disorder occurring mostly in young women but becoming common in men</a:t>
            </a:r>
            <a:endParaRPr lang="en-US" sz="2300" dirty="0" smtClean="0"/>
          </a:p>
          <a:p>
            <a:r>
              <a:rPr lang="en-US" sz="2700" dirty="0" smtClean="0"/>
              <a:t>Causes</a:t>
            </a:r>
            <a:endParaRPr lang="en-US" sz="2300" dirty="0" smtClean="0"/>
          </a:p>
          <a:p>
            <a:pPr lvl="1"/>
            <a:r>
              <a:rPr lang="en-US" dirty="0" smtClean="0"/>
              <a:t>Abnormal fear of becoming obese</a:t>
            </a:r>
            <a:endParaRPr lang="en-US" sz="1900" dirty="0" smtClean="0"/>
          </a:p>
          <a:p>
            <a:pPr lvl="1"/>
            <a:r>
              <a:rPr lang="en-US" dirty="0" smtClean="0"/>
              <a:t>Distorted self-image</a:t>
            </a:r>
            <a:endParaRPr lang="en-US" sz="1900" dirty="0" smtClean="0"/>
          </a:p>
          <a:p>
            <a:pPr lvl="1"/>
            <a:r>
              <a:rPr lang="en-US" dirty="0" smtClean="0"/>
              <a:t>Persistent unwillingness to eat</a:t>
            </a:r>
            <a:endParaRPr lang="en-US" sz="1900" dirty="0" smtClean="0"/>
          </a:p>
          <a:p>
            <a:pPr lvl="1"/>
            <a:r>
              <a:rPr lang="en-US" dirty="0" smtClean="0"/>
              <a:t>Severe weight loss</a:t>
            </a:r>
            <a:endParaRPr lang="en-US" sz="19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700" dirty="0" smtClean="0"/>
              <a:t>Symptoms</a:t>
            </a:r>
            <a:endParaRPr lang="en-US" sz="2300" dirty="0" smtClean="0"/>
          </a:p>
          <a:p>
            <a:pPr lvl="1"/>
            <a:r>
              <a:rPr lang="en-US" dirty="0" smtClean="0"/>
              <a:t>15% loss of normal body weight</a:t>
            </a:r>
            <a:endParaRPr lang="en-US" sz="1900" dirty="0" smtClean="0"/>
          </a:p>
          <a:p>
            <a:pPr lvl="1"/>
            <a:r>
              <a:rPr lang="en-US" dirty="0" smtClean="0"/>
              <a:t>Loss of appetite</a:t>
            </a:r>
            <a:endParaRPr lang="en-US" sz="1900" dirty="0" smtClean="0"/>
          </a:p>
          <a:p>
            <a:pPr lvl="1"/>
            <a:r>
              <a:rPr lang="en-US" dirty="0" smtClean="0"/>
              <a:t>Loss of menstruation</a:t>
            </a:r>
            <a:endParaRPr lang="en-US" sz="1900" dirty="0" smtClean="0"/>
          </a:p>
          <a:p>
            <a:pPr lvl="1"/>
            <a:r>
              <a:rPr lang="en-US" dirty="0" smtClean="0"/>
              <a:t>Fatigue and dizziness</a:t>
            </a:r>
            <a:endParaRPr lang="en-US" sz="1900" dirty="0" smtClean="0"/>
          </a:p>
          <a:p>
            <a:pPr lvl="1"/>
            <a:r>
              <a:rPr lang="en-US" dirty="0" smtClean="0"/>
              <a:t>Constipation</a:t>
            </a:r>
            <a:endParaRPr lang="en-US" sz="1900" dirty="0" smtClean="0"/>
          </a:p>
          <a:p>
            <a:pPr lvl="1"/>
            <a:r>
              <a:rPr lang="en-US" dirty="0" smtClean="0"/>
              <a:t>Abdominal pains</a:t>
            </a:r>
            <a:endParaRPr lang="en-US" sz="1900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sz="2700" dirty="0" smtClean="0"/>
              <a:t>Complications </a:t>
            </a:r>
            <a:endParaRPr lang="en-US" sz="2300" dirty="0" smtClean="0"/>
          </a:p>
          <a:p>
            <a:pPr lvl="1"/>
            <a:r>
              <a:rPr lang="en-US" dirty="0" smtClean="0"/>
              <a:t>Starvation</a:t>
            </a:r>
            <a:endParaRPr lang="en-US" sz="1900" dirty="0" smtClean="0"/>
          </a:p>
          <a:p>
            <a:pPr lvl="1"/>
            <a:r>
              <a:rPr lang="en-US" dirty="0" smtClean="0"/>
              <a:t>Dehydration</a:t>
            </a:r>
            <a:endParaRPr lang="en-US" sz="1900" dirty="0" smtClean="0"/>
          </a:p>
          <a:p>
            <a:pPr lvl="1"/>
            <a:r>
              <a:rPr lang="en-US" dirty="0" smtClean="0"/>
              <a:t>Muscle and cartilage deterioration</a:t>
            </a:r>
            <a:endParaRPr lang="en-US" sz="1900" dirty="0" smtClean="0"/>
          </a:p>
          <a:p>
            <a:pPr lvl="1"/>
            <a:r>
              <a:rPr lang="en-US" dirty="0" smtClean="0"/>
              <a:t>Osteoporosis</a:t>
            </a:r>
            <a:endParaRPr lang="en-US" sz="1900" dirty="0" smtClean="0"/>
          </a:p>
          <a:p>
            <a:pPr lvl="1"/>
            <a:r>
              <a:rPr lang="en-US" dirty="0" smtClean="0"/>
              <a:t>Irregular or slow heartbeat</a:t>
            </a:r>
            <a:endParaRPr lang="en-US" sz="1900" dirty="0" smtClean="0"/>
          </a:p>
          <a:p>
            <a:pPr lvl="1"/>
            <a:r>
              <a:rPr lang="en-US" dirty="0" smtClean="0"/>
              <a:t>Heart failure</a:t>
            </a:r>
            <a:endParaRPr lang="en-US" sz="19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Bulimia</a:t>
            </a:r>
            <a:endParaRPr lang="en-US" sz="5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700" dirty="0" smtClean="0"/>
              <a:t>Common among women of normal or nearly normal body weight</a:t>
            </a:r>
            <a:endParaRPr lang="en-US" sz="2300" dirty="0" smtClean="0"/>
          </a:p>
          <a:p>
            <a:r>
              <a:rPr lang="en-US" sz="2700" dirty="0" smtClean="0"/>
              <a:t>Characterized by</a:t>
            </a:r>
            <a:endParaRPr lang="en-US" sz="2300" dirty="0" smtClean="0"/>
          </a:p>
          <a:p>
            <a:pPr lvl="1"/>
            <a:r>
              <a:rPr lang="en-US" dirty="0" smtClean="0"/>
              <a:t>Episodic binge eating followed by feelings of </a:t>
            </a:r>
            <a:endParaRPr lang="en-US" sz="1900" dirty="0" smtClean="0"/>
          </a:p>
          <a:p>
            <a:pPr lvl="2"/>
            <a:r>
              <a:rPr lang="en-US" dirty="0" smtClean="0"/>
              <a:t>Guilt</a:t>
            </a:r>
            <a:endParaRPr lang="en-US" sz="1600" dirty="0" smtClean="0"/>
          </a:p>
          <a:p>
            <a:pPr lvl="2"/>
            <a:r>
              <a:rPr lang="en-US" dirty="0" smtClean="0"/>
              <a:t>Depression</a:t>
            </a:r>
            <a:endParaRPr lang="en-US" sz="1600" dirty="0" smtClean="0"/>
          </a:p>
          <a:p>
            <a:pPr lvl="2"/>
            <a:r>
              <a:rPr lang="en-US" dirty="0" smtClean="0"/>
              <a:t>Self-condemnation</a:t>
            </a:r>
            <a:endParaRPr lang="en-US" sz="1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700" dirty="0" smtClean="0"/>
              <a:t>Symptoms</a:t>
            </a:r>
            <a:endParaRPr lang="en-US" sz="2300" dirty="0" smtClean="0"/>
          </a:p>
          <a:p>
            <a:pPr lvl="1"/>
            <a:r>
              <a:rPr lang="en-US" dirty="0" smtClean="0"/>
              <a:t>Fluctuations in weight</a:t>
            </a:r>
            <a:endParaRPr lang="en-US" sz="1900" dirty="0" smtClean="0"/>
          </a:p>
          <a:p>
            <a:pPr lvl="1"/>
            <a:r>
              <a:rPr lang="en-US" dirty="0" smtClean="0"/>
              <a:t>Dental cavities from vomiting stomach acid</a:t>
            </a:r>
            <a:endParaRPr lang="en-US" sz="1900" dirty="0" smtClean="0"/>
          </a:p>
          <a:p>
            <a:pPr lvl="1"/>
            <a:r>
              <a:rPr lang="en-US" dirty="0" smtClean="0"/>
              <a:t>Dehydration</a:t>
            </a:r>
            <a:endParaRPr lang="en-US" sz="1900" dirty="0" smtClean="0"/>
          </a:p>
          <a:p>
            <a:pPr lvl="1"/>
            <a:r>
              <a:rPr lang="en-US" dirty="0" smtClean="0"/>
              <a:t>Fatigue and dizziness</a:t>
            </a:r>
            <a:endParaRPr lang="en-US" sz="1900" dirty="0" smtClean="0"/>
          </a:p>
          <a:p>
            <a:pPr lvl="1"/>
            <a:r>
              <a:rPr lang="en-US" dirty="0" smtClean="0"/>
              <a:t>Constipation</a:t>
            </a:r>
            <a:endParaRPr lang="en-US" sz="1900" dirty="0" smtClean="0"/>
          </a:p>
          <a:p>
            <a:pPr lvl="1"/>
            <a:r>
              <a:rPr lang="en-US" dirty="0" smtClean="0"/>
              <a:t>Abdominal pains</a:t>
            </a:r>
            <a:endParaRPr lang="en-US" sz="1900" dirty="0" smtClean="0"/>
          </a:p>
          <a:p>
            <a:pPr lvl="1"/>
            <a:r>
              <a:rPr lang="en-US" dirty="0" smtClean="0"/>
              <a:t>Swelling of salivary glands</a:t>
            </a:r>
            <a:endParaRPr lang="en-US" sz="1900" dirty="0" smtClean="0"/>
          </a:p>
          <a:p>
            <a:pPr lvl="1"/>
            <a:r>
              <a:rPr lang="en-US" dirty="0" smtClean="0"/>
              <a:t>Irregular or absent menstruation</a:t>
            </a:r>
            <a:endParaRPr lang="en-US" sz="1900" dirty="0" smtClean="0"/>
          </a:p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Complications</a:t>
            </a:r>
            <a:endParaRPr lang="en-US" sz="2300" dirty="0" smtClean="0"/>
          </a:p>
          <a:p>
            <a:pPr lvl="1"/>
            <a:r>
              <a:rPr lang="en-US" dirty="0" smtClean="0"/>
              <a:t>Stomach ulceration</a:t>
            </a:r>
            <a:endParaRPr lang="en-US" sz="1900" dirty="0" smtClean="0"/>
          </a:p>
          <a:p>
            <a:pPr lvl="1"/>
            <a:r>
              <a:rPr lang="en-US" dirty="0" smtClean="0"/>
              <a:t>Bowel damage</a:t>
            </a:r>
            <a:endParaRPr lang="en-US" sz="1900" dirty="0" smtClean="0"/>
          </a:p>
          <a:p>
            <a:pPr lvl="1"/>
            <a:r>
              <a:rPr lang="en-US" dirty="0" smtClean="0"/>
              <a:t>Inflammation or tearing of the esophagus</a:t>
            </a:r>
            <a:endParaRPr lang="en-US" sz="1900" dirty="0" smtClean="0"/>
          </a:p>
          <a:p>
            <a:pPr lvl="1"/>
            <a:r>
              <a:rPr lang="en-US" dirty="0" smtClean="0"/>
              <a:t>Laxative addiction</a:t>
            </a:r>
            <a:endParaRPr lang="en-US" sz="1900" dirty="0" smtClean="0"/>
          </a:p>
          <a:p>
            <a:pPr lvl="1"/>
            <a:r>
              <a:rPr lang="en-US" dirty="0" smtClean="0"/>
              <a:t>Tingling hands and feet</a:t>
            </a:r>
            <a:endParaRPr lang="en-US" sz="1900" dirty="0" smtClean="0"/>
          </a:p>
          <a:p>
            <a:pPr lvl="1"/>
            <a:r>
              <a:rPr lang="en-US" dirty="0" smtClean="0"/>
              <a:t>Electrolyte imbalances which lead to heart failure</a:t>
            </a:r>
            <a:endParaRPr lang="en-US" sz="19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Female Athlete Triad</a:t>
            </a:r>
            <a:endParaRPr lang="en-US" sz="5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700" dirty="0" smtClean="0"/>
              <a:t>Includes osteoporosis, amenorrhea, and disordered eating</a:t>
            </a:r>
            <a:endParaRPr lang="en-US" sz="2300" dirty="0" smtClean="0"/>
          </a:p>
          <a:p>
            <a:r>
              <a:rPr lang="en-US" sz="2700" dirty="0" smtClean="0"/>
              <a:t>Osteoporosis: bone loss</a:t>
            </a:r>
            <a:endParaRPr lang="en-US" sz="2300" dirty="0" smtClean="0"/>
          </a:p>
          <a:p>
            <a:r>
              <a:rPr lang="en-US" sz="2700" dirty="0" smtClean="0"/>
              <a:t>Amenorrhea: absence of a menstrual cycle</a:t>
            </a:r>
            <a:endParaRPr lang="en-US" sz="2300" dirty="0" smtClean="0"/>
          </a:p>
          <a:p>
            <a:r>
              <a:rPr lang="en-US" sz="2700" dirty="0" smtClean="0"/>
              <a:t>Symptoms</a:t>
            </a:r>
            <a:endParaRPr lang="en-US" sz="2300" dirty="0" smtClean="0"/>
          </a:p>
          <a:p>
            <a:pPr lvl="1"/>
            <a:r>
              <a:rPr lang="en-US" dirty="0" smtClean="0"/>
              <a:t>Eating alone</a:t>
            </a:r>
            <a:endParaRPr lang="en-US" sz="1900" dirty="0" smtClean="0"/>
          </a:p>
          <a:p>
            <a:pPr lvl="1"/>
            <a:r>
              <a:rPr lang="en-US" dirty="0" smtClean="0"/>
              <a:t>Trips to the bathroom during and after meals</a:t>
            </a:r>
            <a:endParaRPr lang="en-US" sz="1900" dirty="0" smtClean="0"/>
          </a:p>
          <a:p>
            <a:pPr lvl="1"/>
            <a:r>
              <a:rPr lang="en-US" dirty="0" smtClean="0"/>
              <a:t>Use of laxatives</a:t>
            </a:r>
            <a:endParaRPr lang="en-US" sz="1900" dirty="0" smtClean="0"/>
          </a:p>
          <a:p>
            <a:pPr lvl="1"/>
            <a:r>
              <a:rPr lang="en-US" dirty="0" smtClean="0"/>
              <a:t>Fatigue</a:t>
            </a:r>
            <a:endParaRPr lang="en-US" sz="1900" dirty="0" smtClean="0"/>
          </a:p>
          <a:p>
            <a:pPr lvl="1"/>
            <a:r>
              <a:rPr lang="en-US" dirty="0" smtClean="0"/>
              <a:t>Anemia</a:t>
            </a:r>
            <a:endParaRPr lang="en-US" sz="1900" dirty="0" smtClean="0"/>
          </a:p>
          <a:p>
            <a:pPr lvl="1"/>
            <a:r>
              <a:rPr lang="en-US" dirty="0" smtClean="0"/>
              <a:t>Depression</a:t>
            </a:r>
            <a:endParaRPr lang="en-US" sz="1900" dirty="0" smtClean="0"/>
          </a:p>
          <a:p>
            <a:pPr lvl="1"/>
            <a:r>
              <a:rPr lang="en-US" dirty="0" smtClean="0"/>
              <a:t>Eroded tooth enamel</a:t>
            </a:r>
            <a:endParaRPr lang="en-US" sz="19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Treatment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700" dirty="0" smtClean="0"/>
              <a:t>Education</a:t>
            </a:r>
            <a:endParaRPr lang="en-US" sz="2300" dirty="0" smtClean="0"/>
          </a:p>
          <a:p>
            <a:r>
              <a:rPr lang="en-US" sz="2700" dirty="0" smtClean="0"/>
              <a:t>Nutrition</a:t>
            </a:r>
            <a:endParaRPr lang="en-US" sz="2300" dirty="0" smtClean="0"/>
          </a:p>
          <a:p>
            <a:r>
              <a:rPr lang="en-US" sz="2700" dirty="0" smtClean="0"/>
              <a:t>Determining contributing factors</a:t>
            </a:r>
            <a:endParaRPr lang="en-US" sz="2300" dirty="0" smtClean="0"/>
          </a:p>
          <a:p>
            <a:r>
              <a:rPr lang="en-US" sz="2700" dirty="0" smtClean="0"/>
              <a:t>Being under the care of a medical specialist</a:t>
            </a:r>
            <a:endParaRPr lang="en-US" sz="23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944562"/>
          </a:xfrm>
        </p:spPr>
        <p:txBody>
          <a:bodyPr>
            <a:normAutofit/>
          </a:bodyPr>
          <a:lstStyle/>
          <a:p>
            <a:pPr lvl="0"/>
            <a:r>
              <a:rPr lang="en-US" sz="5400" dirty="0" smtClean="0"/>
              <a:t>Nutritional </a:t>
            </a:r>
            <a:r>
              <a:rPr lang="en-US" sz="5400" dirty="0" smtClean="0"/>
              <a:t>Quackery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4873752"/>
          </a:xfrm>
        </p:spPr>
        <p:txBody>
          <a:bodyPr>
            <a:normAutofit fontScale="92500" lnSpcReduction="10000"/>
          </a:bodyPr>
          <a:lstStyle/>
          <a:p>
            <a:r>
              <a:rPr lang="en-US" sz="3100" dirty="0" smtClean="0"/>
              <a:t>Athletes seek out magic supplements that will give them an edge over their competitors</a:t>
            </a:r>
            <a:endParaRPr lang="en-US" sz="2300" dirty="0" smtClean="0"/>
          </a:p>
          <a:p>
            <a:r>
              <a:rPr lang="en-US" sz="3100" dirty="0" smtClean="0"/>
              <a:t>New dietary supplements are marked each day</a:t>
            </a:r>
            <a:endParaRPr lang="en-US" sz="2300" dirty="0" smtClean="0"/>
          </a:p>
          <a:p>
            <a:r>
              <a:rPr lang="en-US" sz="3100" dirty="0" smtClean="0"/>
              <a:t>Often sold without any supporting scientific research on benefits or harmful side effects</a:t>
            </a:r>
            <a:endParaRPr lang="en-US" sz="2300" dirty="0" smtClean="0"/>
          </a:p>
          <a:p>
            <a:r>
              <a:rPr lang="en-US" sz="3100" dirty="0" smtClean="0"/>
              <a:t>Supplements are treated  as foods so they are not evaluated for safety and effectiveness</a:t>
            </a:r>
            <a:endParaRPr lang="en-US" sz="23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7467600" cy="4873752"/>
          </a:xfrm>
        </p:spPr>
        <p:txBody>
          <a:bodyPr>
            <a:normAutofit lnSpcReduction="10000"/>
          </a:bodyPr>
          <a:lstStyle/>
          <a:p>
            <a:r>
              <a:rPr lang="en-US" sz="3100" dirty="0" smtClean="0"/>
              <a:t>Individuals and companies advertise false or unproven nutritional supplements to make money</a:t>
            </a:r>
            <a:endParaRPr lang="en-US" sz="2300" dirty="0" smtClean="0"/>
          </a:p>
          <a:p>
            <a:r>
              <a:rPr lang="en-US" sz="3100" dirty="0" smtClean="0"/>
              <a:t>Who they prey on: the athlete who is eager for an edge</a:t>
            </a:r>
            <a:endParaRPr lang="en-US" sz="2300" dirty="0" smtClean="0"/>
          </a:p>
          <a:p>
            <a:r>
              <a:rPr lang="en-US" sz="3100" dirty="0" smtClean="0"/>
              <a:t>Always check with a nutritionist/doctor before taking a new supplement</a:t>
            </a:r>
            <a:endParaRPr lang="en-US" sz="2300" dirty="0" smtClean="0"/>
          </a:p>
          <a:p>
            <a:pPr lvl="1"/>
            <a:r>
              <a:rPr lang="en-US" sz="2300" dirty="0" smtClean="0"/>
              <a:t>Make sure to be informed on the effects it may have on the body</a:t>
            </a:r>
            <a:endParaRPr lang="en-US" sz="1900" dirty="0" smtClean="0"/>
          </a:p>
          <a:p>
            <a:pPr lvl="1"/>
            <a:r>
              <a:rPr lang="en-US" sz="2300" dirty="0" smtClean="0"/>
              <a:t>It will save money, disappointment, and athlete’s </a:t>
            </a:r>
            <a:r>
              <a:rPr lang="en-US" sz="2300" dirty="0" smtClean="0"/>
              <a:t>health</a:t>
            </a:r>
            <a:endParaRPr lang="en-US" sz="1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960438"/>
          </a:xfrm>
        </p:spPr>
        <p:txBody>
          <a:bodyPr>
            <a:normAutofit/>
          </a:bodyPr>
          <a:lstStyle/>
          <a:p>
            <a:pPr lvl="0"/>
            <a:r>
              <a:rPr lang="en-US" sz="5400" dirty="0" smtClean="0"/>
              <a:t>Making the </a:t>
            </a:r>
            <a:r>
              <a:rPr lang="en-US" sz="5400" dirty="0" smtClean="0"/>
              <a:t>Weight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4873752"/>
          </a:xfrm>
        </p:spPr>
        <p:txBody>
          <a:bodyPr>
            <a:normAutofit fontScale="92500"/>
          </a:bodyPr>
          <a:lstStyle/>
          <a:p>
            <a:r>
              <a:rPr lang="en-US" sz="2700" dirty="0" smtClean="0"/>
              <a:t>Most important aspect of fitness and athletic performance is controlling weight</a:t>
            </a:r>
            <a:endParaRPr lang="en-US" dirty="0" smtClean="0"/>
          </a:p>
          <a:p>
            <a:r>
              <a:rPr lang="en-US" sz="2700" dirty="0" smtClean="0"/>
              <a:t>Athletic performance and good health are enhanced by proper weight management</a:t>
            </a:r>
            <a:endParaRPr lang="en-US" dirty="0" smtClean="0"/>
          </a:p>
          <a:p>
            <a:r>
              <a:rPr lang="en-US" sz="2700" dirty="0" smtClean="0"/>
              <a:t>Active men and women require 2200 calories a day</a:t>
            </a:r>
            <a:endParaRPr lang="en-US" dirty="0" smtClean="0"/>
          </a:p>
          <a:p>
            <a:r>
              <a:rPr lang="en-US" sz="2700" dirty="0" smtClean="0"/>
              <a:t>Some active men need 2800 and higher, endurance athletes require much more</a:t>
            </a:r>
            <a:endParaRPr lang="en-US" dirty="0" smtClean="0"/>
          </a:p>
          <a:p>
            <a:r>
              <a:rPr lang="en-US" sz="2700" dirty="0" smtClean="0"/>
              <a:t>Being overweight and underweight is result of eating more or fewer calories</a:t>
            </a:r>
            <a:endParaRPr lang="en-US" dirty="0" smtClean="0"/>
          </a:p>
          <a:p>
            <a:r>
              <a:rPr lang="en-US" sz="2700" dirty="0" smtClean="0"/>
              <a:t>Food choices and exercise determine body weight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944562"/>
          </a:xfrm>
        </p:spPr>
        <p:txBody>
          <a:bodyPr>
            <a:normAutofit/>
          </a:bodyPr>
          <a:lstStyle/>
          <a:p>
            <a:pPr lvl="0"/>
            <a:r>
              <a:rPr lang="en-US" sz="5400" dirty="0" smtClean="0"/>
              <a:t>Gaining </a:t>
            </a:r>
            <a:r>
              <a:rPr lang="en-US" sz="5400" dirty="0" smtClean="0"/>
              <a:t>Weight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4873752"/>
          </a:xfrm>
        </p:spPr>
        <p:txBody>
          <a:bodyPr>
            <a:normAutofit fontScale="92500" lnSpcReduction="10000"/>
          </a:bodyPr>
          <a:lstStyle/>
          <a:p>
            <a:r>
              <a:rPr lang="en-US" sz="2700" dirty="0" smtClean="0"/>
              <a:t>Increase lean body mass</a:t>
            </a:r>
            <a:endParaRPr lang="en-US" dirty="0" smtClean="0"/>
          </a:p>
          <a:p>
            <a:pPr lvl="1"/>
            <a:r>
              <a:rPr lang="en-US" dirty="0" smtClean="0"/>
              <a:t>Muscle not body fat</a:t>
            </a:r>
            <a:endParaRPr lang="en-US" sz="1700" dirty="0" smtClean="0"/>
          </a:p>
          <a:p>
            <a:r>
              <a:rPr lang="en-US" sz="2700" dirty="0" smtClean="0"/>
              <a:t>2500 calories to gain one pound of lean body mass</a:t>
            </a:r>
            <a:endParaRPr lang="en-US" dirty="0" smtClean="0"/>
          </a:p>
          <a:p>
            <a:r>
              <a:rPr lang="en-US" sz="2700" dirty="0" smtClean="0"/>
              <a:t>3500 calories to gain one pound of fat</a:t>
            </a:r>
            <a:endParaRPr lang="en-US" dirty="0" smtClean="0"/>
          </a:p>
          <a:p>
            <a:r>
              <a:rPr lang="en-US" sz="2700" dirty="0" smtClean="0"/>
              <a:t>Lean body mass cannot be increased by</a:t>
            </a:r>
            <a:endParaRPr lang="en-US" dirty="0" smtClean="0"/>
          </a:p>
          <a:p>
            <a:pPr lvl="1"/>
            <a:r>
              <a:rPr lang="en-US" dirty="0" smtClean="0"/>
              <a:t>Special vitamins</a:t>
            </a:r>
            <a:endParaRPr lang="en-US" sz="1700" dirty="0" smtClean="0"/>
          </a:p>
          <a:p>
            <a:pPr lvl="1"/>
            <a:r>
              <a:rPr lang="en-US" dirty="0" smtClean="0"/>
              <a:t>Foods</a:t>
            </a:r>
            <a:endParaRPr lang="en-US" sz="1700" dirty="0" smtClean="0"/>
          </a:p>
          <a:p>
            <a:pPr lvl="1"/>
            <a:r>
              <a:rPr lang="en-US" dirty="0" smtClean="0"/>
              <a:t>Supplements</a:t>
            </a:r>
            <a:endParaRPr lang="en-US" sz="1700" dirty="0" smtClean="0"/>
          </a:p>
          <a:p>
            <a:r>
              <a:rPr lang="en-US" sz="2700" dirty="0" smtClean="0"/>
              <a:t>Possible to gain 1 to 2 pounds per week if weight training is involved</a:t>
            </a:r>
            <a:endParaRPr lang="en-US" dirty="0" smtClean="0"/>
          </a:p>
          <a:p>
            <a:r>
              <a:rPr lang="en-US" sz="2700" dirty="0" smtClean="0"/>
              <a:t>Without weight training and increased energy expenditure excess calories will convert to fat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960438"/>
          </a:xfrm>
        </p:spPr>
        <p:txBody>
          <a:bodyPr>
            <a:normAutofit/>
          </a:bodyPr>
          <a:lstStyle/>
          <a:p>
            <a:pPr lvl="0"/>
            <a:r>
              <a:rPr lang="en-US" sz="5400" dirty="0" smtClean="0"/>
              <a:t>Losing </a:t>
            </a:r>
            <a:r>
              <a:rPr lang="en-US" sz="5400" dirty="0" smtClean="0"/>
              <a:t>Weight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4873752"/>
          </a:xfrm>
        </p:spPr>
        <p:txBody>
          <a:bodyPr/>
          <a:lstStyle/>
          <a:p>
            <a:r>
              <a:rPr lang="en-US" sz="2700" dirty="0" smtClean="0"/>
              <a:t>Ways to lose weight</a:t>
            </a:r>
            <a:endParaRPr lang="en-US" dirty="0" smtClean="0"/>
          </a:p>
          <a:p>
            <a:pPr lvl="1"/>
            <a:r>
              <a:rPr lang="en-US" dirty="0" smtClean="0"/>
              <a:t>Restricting caloric intake (dieting)</a:t>
            </a:r>
            <a:endParaRPr lang="en-US" sz="1700" dirty="0" smtClean="0"/>
          </a:p>
          <a:p>
            <a:pPr lvl="1"/>
            <a:r>
              <a:rPr lang="en-US" dirty="0" smtClean="0"/>
              <a:t>Exercise</a:t>
            </a:r>
            <a:endParaRPr lang="en-US" sz="1700" dirty="0" smtClean="0"/>
          </a:p>
          <a:p>
            <a:pPr lvl="1"/>
            <a:r>
              <a:rPr lang="en-US" dirty="0" smtClean="0"/>
              <a:t>Restricting caloric intake and exercise</a:t>
            </a:r>
            <a:endParaRPr lang="en-US" sz="1700" dirty="0" smtClean="0"/>
          </a:p>
          <a:p>
            <a:r>
              <a:rPr lang="en-US" sz="2700" dirty="0" smtClean="0"/>
              <a:t>Dieting alone is the most difficult way to lose weight</a:t>
            </a:r>
            <a:endParaRPr lang="en-US" dirty="0" smtClean="0"/>
          </a:p>
          <a:p>
            <a:pPr lvl="1"/>
            <a:r>
              <a:rPr lang="en-US" dirty="0" smtClean="0"/>
              <a:t>Long term dieting only has a 2% success rate</a:t>
            </a:r>
            <a:endParaRPr lang="en-US" sz="1700" dirty="0" smtClean="0"/>
          </a:p>
          <a:p>
            <a:pPr lvl="1"/>
            <a:r>
              <a:rPr lang="en-US" dirty="0" smtClean="0"/>
              <a:t>35% to 45% of weight decrease in dieting is from lean body tissue</a:t>
            </a:r>
            <a:endParaRPr lang="en-US" sz="1700" dirty="0" smtClean="0"/>
          </a:p>
          <a:p>
            <a:pPr lvl="1"/>
            <a:r>
              <a:rPr lang="en-US" dirty="0" smtClean="0"/>
              <a:t>Females should not drop below 1000 calories</a:t>
            </a:r>
            <a:endParaRPr lang="en-US" sz="1700" dirty="0" smtClean="0"/>
          </a:p>
          <a:p>
            <a:pPr lvl="1"/>
            <a:r>
              <a:rPr lang="en-US" dirty="0" smtClean="0"/>
              <a:t>Males should not drop below 1200 calories</a:t>
            </a:r>
            <a:endParaRPr lang="en-US" sz="17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467600" cy="5788152"/>
          </a:xfrm>
        </p:spPr>
        <p:txBody>
          <a:bodyPr>
            <a:normAutofit/>
          </a:bodyPr>
          <a:lstStyle/>
          <a:p>
            <a:r>
              <a:rPr lang="en-US" sz="2700" dirty="0" smtClean="0"/>
              <a:t>Weight loss through exercise may result in increased Cardiorespiratory Endurance</a:t>
            </a:r>
            <a:endParaRPr lang="en-US" dirty="0" smtClean="0"/>
          </a:p>
          <a:p>
            <a:pPr lvl="1"/>
            <a:r>
              <a:rPr lang="en-US" dirty="0" smtClean="0"/>
              <a:t>Increases strength and flexibility</a:t>
            </a:r>
            <a:endParaRPr lang="en-US" sz="1700" dirty="0" smtClean="0"/>
          </a:p>
          <a:p>
            <a:pPr lvl="1"/>
            <a:r>
              <a:rPr lang="en-US" dirty="0" smtClean="0"/>
              <a:t>Positive for an athlete’s overall health</a:t>
            </a:r>
            <a:endParaRPr lang="en-US" sz="1700" dirty="0" smtClean="0"/>
          </a:p>
          <a:p>
            <a:pPr lvl="1"/>
            <a:r>
              <a:rPr lang="en-US" dirty="0" smtClean="0"/>
              <a:t>Same results on the body as just dieting alone</a:t>
            </a:r>
            <a:endParaRPr lang="en-US" sz="1700" dirty="0" smtClean="0"/>
          </a:p>
          <a:p>
            <a:r>
              <a:rPr lang="en-US" sz="2700" dirty="0" smtClean="0"/>
              <a:t>Best approach to losing weight is dieting and exercise</a:t>
            </a:r>
            <a:endParaRPr lang="en-US" dirty="0" smtClean="0"/>
          </a:p>
          <a:p>
            <a:pPr lvl="1"/>
            <a:r>
              <a:rPr lang="en-US" dirty="0" smtClean="0"/>
              <a:t>Moderate increase in activity with moderate decrease in caloric intake will cause body to burn calories</a:t>
            </a:r>
            <a:endParaRPr lang="en-US" sz="1700" dirty="0" smtClean="0"/>
          </a:p>
          <a:p>
            <a:pPr lvl="2"/>
            <a:r>
              <a:rPr lang="en-US" dirty="0" smtClean="0"/>
              <a:t>Losing weight</a:t>
            </a:r>
            <a:endParaRPr lang="en-US" sz="1400" dirty="0" smtClean="0"/>
          </a:p>
          <a:p>
            <a:pPr lvl="1"/>
            <a:r>
              <a:rPr lang="en-US" dirty="0" smtClean="0"/>
              <a:t>Weight loss of 1-2 pounds per week is healthy</a:t>
            </a:r>
            <a:endParaRPr lang="en-US" sz="1700" dirty="0" smtClean="0"/>
          </a:p>
          <a:p>
            <a:pPr lvl="1"/>
            <a:r>
              <a:rPr lang="en-US" dirty="0" smtClean="0"/>
              <a:t>Weight loss of more than 2 pounds per week may be due to dehydration</a:t>
            </a:r>
            <a:endParaRPr lang="en-US" sz="1700" dirty="0" smtClean="0"/>
          </a:p>
          <a:p>
            <a:r>
              <a:rPr lang="en-US" sz="2700" dirty="0" smtClean="0"/>
              <a:t>Always check with physician before dieting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914400"/>
          </a:xfrm>
        </p:spPr>
        <p:txBody>
          <a:bodyPr>
            <a:normAutofit/>
          </a:bodyPr>
          <a:lstStyle/>
          <a:p>
            <a:pPr lvl="0"/>
            <a:r>
              <a:rPr lang="en-US" sz="5400" dirty="0" smtClean="0"/>
              <a:t>Pre-Game </a:t>
            </a:r>
            <a:r>
              <a:rPr lang="en-US" sz="5400" dirty="0" smtClean="0"/>
              <a:t>Meal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4873752"/>
          </a:xfrm>
        </p:spPr>
        <p:txBody>
          <a:bodyPr>
            <a:normAutofit/>
          </a:bodyPr>
          <a:lstStyle/>
          <a:p>
            <a:r>
              <a:rPr lang="en-US" sz="2700" dirty="0" smtClean="0"/>
              <a:t>Should start days before competition not just night before</a:t>
            </a:r>
            <a:endParaRPr lang="en-US" dirty="0" smtClean="0"/>
          </a:p>
          <a:p>
            <a:r>
              <a:rPr lang="en-US" sz="2700" dirty="0" smtClean="0"/>
              <a:t>Athletes believe a pre-game meal will give them the energy they need for competition</a:t>
            </a:r>
            <a:endParaRPr lang="en-US" dirty="0" smtClean="0"/>
          </a:p>
          <a:p>
            <a:r>
              <a:rPr lang="en-US" sz="2700" dirty="0" smtClean="0"/>
              <a:t>Energy actually comes from  muscle glycogen stores that are built up by high-carbohydrate meals every day not just the pre-game meal</a:t>
            </a:r>
            <a:endParaRPr lang="en-US" dirty="0" smtClean="0"/>
          </a:p>
          <a:p>
            <a:r>
              <a:rPr lang="en-US" sz="2700" dirty="0" smtClean="0"/>
              <a:t>Foods eaten before the game helps supplement muscle glycogen stores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609600"/>
            <a:ext cx="7467600" cy="4873752"/>
          </a:xfrm>
        </p:spPr>
        <p:txBody>
          <a:bodyPr/>
          <a:lstStyle/>
          <a:p>
            <a:r>
              <a:rPr lang="en-US" sz="2700" dirty="0" smtClean="0"/>
              <a:t>Prevents a low blood sugar level</a:t>
            </a:r>
            <a:endParaRPr lang="en-US" dirty="0" smtClean="0"/>
          </a:p>
          <a:p>
            <a:pPr lvl="1"/>
            <a:r>
              <a:rPr lang="en-US" dirty="0" smtClean="0"/>
              <a:t>Symptoms include:</a:t>
            </a:r>
            <a:endParaRPr lang="en-US" sz="1700" dirty="0" smtClean="0"/>
          </a:p>
          <a:p>
            <a:pPr lvl="2"/>
            <a:r>
              <a:rPr lang="en-US" dirty="0" smtClean="0"/>
              <a:t>Light-headedness</a:t>
            </a:r>
            <a:endParaRPr lang="en-US" sz="1400" dirty="0" smtClean="0"/>
          </a:p>
          <a:p>
            <a:pPr lvl="2"/>
            <a:r>
              <a:rPr lang="en-US" dirty="0" smtClean="0"/>
              <a:t>Fatigue</a:t>
            </a:r>
            <a:endParaRPr lang="en-US" sz="1400" dirty="0" smtClean="0"/>
          </a:p>
          <a:p>
            <a:pPr lvl="2"/>
            <a:r>
              <a:rPr lang="en-US" dirty="0" smtClean="0"/>
              <a:t>Low concentration</a:t>
            </a:r>
            <a:endParaRPr lang="en-US" sz="1400" dirty="0" smtClean="0"/>
          </a:p>
          <a:p>
            <a:pPr lvl="2"/>
            <a:r>
              <a:rPr lang="en-US" dirty="0" smtClean="0"/>
              <a:t>All interfere with athlete’s performance</a:t>
            </a:r>
            <a:endParaRPr lang="en-US" sz="1400" dirty="0" smtClean="0"/>
          </a:p>
          <a:p>
            <a:r>
              <a:rPr lang="en-US" sz="2700" dirty="0" smtClean="0"/>
              <a:t>Should be consumed 3 to 4 hours before the game</a:t>
            </a:r>
            <a:endParaRPr lang="en-US" dirty="0" smtClean="0"/>
          </a:p>
          <a:p>
            <a:r>
              <a:rPr lang="en-US" sz="2700" dirty="0" smtClean="0"/>
              <a:t>High in carbohydrates and fluids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un">
      <a:majorFont>
        <a:latin typeface="Pupcat"/>
        <a:ea typeface=""/>
        <a:cs typeface=""/>
      </a:majorFont>
      <a:minorFont>
        <a:latin typeface="Tahom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6042</TotalTime>
  <Words>874</Words>
  <Application>Microsoft Office PowerPoint</Application>
  <PresentationFormat>On-screen Show (4:3)</PresentationFormat>
  <Paragraphs>147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Oriel</vt:lpstr>
      <vt:lpstr>Athletic Nutrition and Eating Disorders</vt:lpstr>
      <vt:lpstr>Nutritional Quackery</vt:lpstr>
      <vt:lpstr>Slide 3</vt:lpstr>
      <vt:lpstr>Making the Weight</vt:lpstr>
      <vt:lpstr>Gaining Weight</vt:lpstr>
      <vt:lpstr>Losing Weight</vt:lpstr>
      <vt:lpstr>Slide 7</vt:lpstr>
      <vt:lpstr>Pre-Game Meal</vt:lpstr>
      <vt:lpstr>Slide 9</vt:lpstr>
      <vt:lpstr>Slide 10</vt:lpstr>
      <vt:lpstr>Slide 11</vt:lpstr>
      <vt:lpstr>Eating Disorders</vt:lpstr>
      <vt:lpstr>Anorexia Nervosa</vt:lpstr>
      <vt:lpstr>Slide 14</vt:lpstr>
      <vt:lpstr>Bulimia</vt:lpstr>
      <vt:lpstr>Slide 16</vt:lpstr>
      <vt:lpstr>Female Athlete Triad</vt:lpstr>
      <vt:lpstr>Treatment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Athletic Nutrition and Eating Disorders</dc:title>
  <dc:creator>natalie.wright</dc:creator>
  <cp:lastModifiedBy>natalie.wright</cp:lastModifiedBy>
  <cp:revision>591</cp:revision>
  <dcterms:created xsi:type="dcterms:W3CDTF">2010-11-04T12:30:49Z</dcterms:created>
  <dcterms:modified xsi:type="dcterms:W3CDTF">2010-11-08T17:13:36Z</dcterms:modified>
</cp:coreProperties>
</file>